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sldIdLst>
    <p:sldId id="256" r:id="rId2"/>
    <p:sldId id="285" r:id="rId3"/>
    <p:sldId id="292" r:id="rId4"/>
    <p:sldId id="311" r:id="rId5"/>
    <p:sldId id="300" r:id="rId6"/>
    <p:sldId id="301" r:id="rId7"/>
    <p:sldId id="302" r:id="rId8"/>
    <p:sldId id="303" r:id="rId9"/>
    <p:sldId id="312" r:id="rId10"/>
    <p:sldId id="313" r:id="rId11"/>
    <p:sldId id="314" r:id="rId12"/>
    <p:sldId id="315" r:id="rId13"/>
    <p:sldId id="316" r:id="rId14"/>
    <p:sldId id="317" r:id="rId15"/>
    <p:sldId id="318" r:id="rId16"/>
    <p:sldId id="295" r:id="rId17"/>
    <p:sldId id="319" r:id="rId18"/>
    <p:sldId id="307" r:id="rId19"/>
    <p:sldId id="308" r:id="rId20"/>
    <p:sldId id="309" r:id="rId21"/>
    <p:sldId id="320" r:id="rId22"/>
    <p:sldId id="321" r:id="rId23"/>
    <p:sldId id="322" r:id="rId24"/>
    <p:sldId id="323" r:id="rId25"/>
    <p:sldId id="324" r:id="rId26"/>
    <p:sldId id="325" r:id="rId27"/>
    <p:sldId id="263" r:id="rId28"/>
  </p:sldIdLst>
  <p:sldSz cx="9144000" cy="6858000" type="screen4x3"/>
  <p:notesSz cx="6858000" cy="9144000"/>
  <p:defaultTextStyle>
    <a:defPPr>
      <a:defRPr lang="zh-TW"/>
    </a:defPPr>
    <a:lvl1pPr algn="l" rtl="0" eaLnBrk="0" fontAlgn="base" hangingPunct="0">
      <a:spcBef>
        <a:spcPct val="0"/>
      </a:spcBef>
      <a:spcAft>
        <a:spcPct val="0"/>
      </a:spcAft>
      <a:defRPr kern="1200">
        <a:solidFill>
          <a:schemeClr val="tx1"/>
        </a:solidFill>
        <a:latin typeface="Arial" charset="0"/>
        <a:ea typeface="微軟正黑體" pitchFamily="34" charset="-120"/>
        <a:cs typeface="+mn-cs"/>
      </a:defRPr>
    </a:lvl1pPr>
    <a:lvl2pPr marL="457200" algn="l" rtl="0" eaLnBrk="0" fontAlgn="base" hangingPunct="0">
      <a:spcBef>
        <a:spcPct val="0"/>
      </a:spcBef>
      <a:spcAft>
        <a:spcPct val="0"/>
      </a:spcAft>
      <a:defRPr kern="1200">
        <a:solidFill>
          <a:schemeClr val="tx1"/>
        </a:solidFill>
        <a:latin typeface="Arial" charset="0"/>
        <a:ea typeface="微軟正黑體" pitchFamily="34" charset="-120"/>
        <a:cs typeface="+mn-cs"/>
      </a:defRPr>
    </a:lvl2pPr>
    <a:lvl3pPr marL="914400" algn="l" rtl="0" eaLnBrk="0" fontAlgn="base" hangingPunct="0">
      <a:spcBef>
        <a:spcPct val="0"/>
      </a:spcBef>
      <a:spcAft>
        <a:spcPct val="0"/>
      </a:spcAft>
      <a:defRPr kern="1200">
        <a:solidFill>
          <a:schemeClr val="tx1"/>
        </a:solidFill>
        <a:latin typeface="Arial" charset="0"/>
        <a:ea typeface="微軟正黑體" pitchFamily="34" charset="-120"/>
        <a:cs typeface="+mn-cs"/>
      </a:defRPr>
    </a:lvl3pPr>
    <a:lvl4pPr marL="1371600" algn="l" rtl="0" eaLnBrk="0" fontAlgn="base" hangingPunct="0">
      <a:spcBef>
        <a:spcPct val="0"/>
      </a:spcBef>
      <a:spcAft>
        <a:spcPct val="0"/>
      </a:spcAft>
      <a:defRPr kern="1200">
        <a:solidFill>
          <a:schemeClr val="tx1"/>
        </a:solidFill>
        <a:latin typeface="Arial" charset="0"/>
        <a:ea typeface="微軟正黑體" pitchFamily="34" charset="-120"/>
        <a:cs typeface="+mn-cs"/>
      </a:defRPr>
    </a:lvl4pPr>
    <a:lvl5pPr marL="1828800" algn="l" rtl="0" eaLnBrk="0" fontAlgn="base" hangingPunct="0">
      <a:spcBef>
        <a:spcPct val="0"/>
      </a:spcBef>
      <a:spcAft>
        <a:spcPct val="0"/>
      </a:spcAft>
      <a:defRPr kern="1200">
        <a:solidFill>
          <a:schemeClr val="tx1"/>
        </a:solidFill>
        <a:latin typeface="Arial" charset="0"/>
        <a:ea typeface="微軟正黑體" pitchFamily="34" charset="-120"/>
        <a:cs typeface="+mn-cs"/>
      </a:defRPr>
    </a:lvl5pPr>
    <a:lvl6pPr marL="2286000" algn="l" defTabSz="914400" rtl="0" eaLnBrk="1" latinLnBrk="0" hangingPunct="1">
      <a:defRPr kern="1200">
        <a:solidFill>
          <a:schemeClr val="tx1"/>
        </a:solidFill>
        <a:latin typeface="Arial" charset="0"/>
        <a:ea typeface="微軟正黑體" pitchFamily="34" charset="-120"/>
        <a:cs typeface="+mn-cs"/>
      </a:defRPr>
    </a:lvl6pPr>
    <a:lvl7pPr marL="2743200" algn="l" defTabSz="914400" rtl="0" eaLnBrk="1" latinLnBrk="0" hangingPunct="1">
      <a:defRPr kern="1200">
        <a:solidFill>
          <a:schemeClr val="tx1"/>
        </a:solidFill>
        <a:latin typeface="Arial" charset="0"/>
        <a:ea typeface="微軟正黑體" pitchFamily="34" charset="-120"/>
        <a:cs typeface="+mn-cs"/>
      </a:defRPr>
    </a:lvl7pPr>
    <a:lvl8pPr marL="3200400" algn="l" defTabSz="914400" rtl="0" eaLnBrk="1" latinLnBrk="0" hangingPunct="1">
      <a:defRPr kern="1200">
        <a:solidFill>
          <a:schemeClr val="tx1"/>
        </a:solidFill>
        <a:latin typeface="Arial" charset="0"/>
        <a:ea typeface="微軟正黑體" pitchFamily="34" charset="-120"/>
        <a:cs typeface="+mn-cs"/>
      </a:defRPr>
    </a:lvl8pPr>
    <a:lvl9pPr marL="3657600" algn="l" defTabSz="914400" rtl="0" eaLnBrk="1" latinLnBrk="0" hangingPunct="1">
      <a:defRPr kern="1200">
        <a:solidFill>
          <a:schemeClr val="tx1"/>
        </a:solidFill>
        <a:latin typeface="Arial" charset="0"/>
        <a:ea typeface="微軟正黑體" pitchFamily="34"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5" d="100"/>
          <a:sy n="115" d="100"/>
        </p:scale>
        <p:origin x="85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5" name="矩形 14"/>
          <p:cNvSpPr/>
          <p:nvPr/>
        </p:nvSpPr>
        <p:spPr>
          <a:xfrm>
            <a:off x="0" y="-69"/>
            <a:ext cx="9144000" cy="6858070"/>
          </a:xfrm>
          <a:prstGeom prst="rect">
            <a:avLst/>
          </a:prstGeom>
          <a:pattFill prst="wdUpDiag">
            <a:fgClr>
              <a:schemeClr val="bg1">
                <a:lumMod val="95000"/>
              </a:schemeClr>
            </a:fgClr>
            <a:bgClr>
              <a:schemeClr val="bg1"/>
            </a:bgClr>
          </a:patt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50006" y="5986717"/>
            <a:ext cx="9057330" cy="827172"/>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endParaRPr lang="zh-TW" altLang="en-US" sz="1350"/>
          </a:p>
        </p:txBody>
      </p:sp>
      <p:pic>
        <p:nvPicPr>
          <p:cNvPr id="9" name="圖片 8" descr="Description World map green.png"/>
          <p:cNvPicPr>
            <a:picLocks noChangeAspect="1"/>
          </p:cNvPicPr>
          <p:nvPr/>
        </p:nvPicPr>
        <p:blipFill>
          <a:blip r:embed="rId2" cstate="screen">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60000"/>
                    </a14:imgEffect>
                  </a14:imgLayer>
                </a14:imgProps>
              </a:ext>
              <a:ext uri="{28A0092B-C50C-407E-A947-70E740481C1C}">
                <a14:useLocalDpi xmlns:a14="http://schemas.microsoft.com/office/drawing/2010/main"/>
              </a:ext>
            </a:extLst>
          </a:blip>
          <a:stretch>
            <a:fillRect/>
          </a:stretch>
        </p:blipFill>
        <p:spPr>
          <a:xfrm>
            <a:off x="101091" y="1011719"/>
            <a:ext cx="8949242" cy="4506012"/>
          </a:xfrm>
          <a:prstGeom prst="rect">
            <a:avLst/>
          </a:prstGeom>
        </p:spPr>
      </p:pic>
      <p:sp>
        <p:nvSpPr>
          <p:cNvPr id="2" name="標題 1"/>
          <p:cNvSpPr>
            <a:spLocks noGrp="1"/>
          </p:cNvSpPr>
          <p:nvPr>
            <p:ph type="ctrTitle" hasCustomPrompt="1"/>
          </p:nvPr>
        </p:nvSpPr>
        <p:spPr>
          <a:xfrm>
            <a:off x="800100" y="1230894"/>
            <a:ext cx="7543800" cy="1570496"/>
          </a:xfrm>
        </p:spPr>
        <p:txBody>
          <a:bodyPr anchor="b"/>
          <a:lstStyle>
            <a:lvl1pPr algn="ctr">
              <a:defRPr sz="4500"/>
            </a:lvl1pPr>
          </a:lstStyle>
          <a:p>
            <a:r>
              <a:rPr lang="zh-TW" altLang="en-US" dirty="0"/>
              <a:t>請填寫課程名稱</a:t>
            </a:r>
          </a:p>
        </p:txBody>
      </p:sp>
      <p:sp>
        <p:nvSpPr>
          <p:cNvPr id="3" name="副標題 2"/>
          <p:cNvSpPr>
            <a:spLocks noGrp="1"/>
          </p:cNvSpPr>
          <p:nvPr>
            <p:ph type="subTitle" idx="1" hasCustomPrompt="1"/>
          </p:nvPr>
        </p:nvSpPr>
        <p:spPr>
          <a:xfrm>
            <a:off x="800100" y="2922116"/>
            <a:ext cx="7543800" cy="2260422"/>
          </a:xfrm>
        </p:spPr>
        <p:txBody>
          <a:bodyPr/>
          <a:lstStyle>
            <a:lvl1pPr marL="0" indent="0" algn="ctr">
              <a:buNone/>
              <a:defRPr sz="2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dirty="0"/>
              <a:t>請填寫講師姓名與授課時間</a:t>
            </a:r>
          </a:p>
        </p:txBody>
      </p:sp>
      <p:sp>
        <p:nvSpPr>
          <p:cNvPr id="16" name="矩形 15"/>
          <p:cNvSpPr/>
          <p:nvPr/>
        </p:nvSpPr>
        <p:spPr>
          <a:xfrm>
            <a:off x="3130542" y="5986717"/>
            <a:ext cx="2404426" cy="738664"/>
          </a:xfrm>
          <a:prstGeom prst="rect">
            <a:avLst/>
          </a:prstGeom>
        </p:spPr>
        <p:txBody>
          <a:bodyPr wrap="square">
            <a:spAutoFit/>
          </a:bodyPr>
          <a:lstStyle/>
          <a:p>
            <a:r>
              <a:rPr lang="zh-TW" altLang="en-US" sz="1050" dirty="0"/>
              <a:t>地址：台北市內湖區行善路</a:t>
            </a:r>
            <a:r>
              <a:rPr lang="en-US" altLang="zh-TW" sz="1050" dirty="0"/>
              <a:t>134</a:t>
            </a:r>
            <a:r>
              <a:rPr lang="zh-TW" altLang="en-US" sz="1050" dirty="0"/>
              <a:t>號</a:t>
            </a:r>
            <a:r>
              <a:rPr lang="en-US" altLang="zh-TW" sz="1050" dirty="0"/>
              <a:t>1</a:t>
            </a:r>
            <a:r>
              <a:rPr lang="zh-TW" altLang="en-US" sz="1050" dirty="0"/>
              <a:t>樓</a:t>
            </a:r>
            <a:endParaRPr lang="en-US" altLang="zh-TW" sz="1050" dirty="0"/>
          </a:p>
          <a:p>
            <a:r>
              <a:rPr lang="zh-TW" altLang="en-US" sz="1050" dirty="0"/>
              <a:t>電話：</a:t>
            </a:r>
            <a:r>
              <a:rPr lang="en-US" altLang="zh-TW" sz="1050" dirty="0"/>
              <a:t>886 2-8792-1288</a:t>
            </a:r>
          </a:p>
          <a:p>
            <a:r>
              <a:rPr lang="zh-TW" altLang="en-US" sz="1050" dirty="0"/>
              <a:t>傳真：</a:t>
            </a:r>
            <a:r>
              <a:rPr lang="en-US" altLang="zh-TW" sz="1050" dirty="0"/>
              <a:t>886 2-2795-2666</a:t>
            </a:r>
          </a:p>
          <a:p>
            <a:r>
              <a:rPr lang="zh-TW" altLang="en-US" sz="1050" dirty="0"/>
              <a:t>網址：</a:t>
            </a:r>
            <a:r>
              <a:rPr lang="en-US" altLang="zh-TW" sz="1050" dirty="0"/>
              <a:t>http://www.dataknit.net/</a:t>
            </a:r>
            <a:endParaRPr lang="zh-TW" altLang="en-US" sz="1050" dirty="0"/>
          </a:p>
        </p:txBody>
      </p:sp>
      <p:sp>
        <p:nvSpPr>
          <p:cNvPr id="8" name="矩形 7"/>
          <p:cNvSpPr/>
          <p:nvPr/>
        </p:nvSpPr>
        <p:spPr>
          <a:xfrm>
            <a:off x="5686425" y="6090523"/>
            <a:ext cx="1758858" cy="553998"/>
          </a:xfrm>
          <a:prstGeom prst="rect">
            <a:avLst/>
          </a:prstGeom>
        </p:spPr>
        <p:txBody>
          <a:bodyPr wrap="square">
            <a:spAutoFit/>
          </a:bodyPr>
          <a:lstStyle/>
          <a:p>
            <a:pPr marL="171450" indent="-171450">
              <a:buFont typeface="Wingdings 2" panose="05020102010507070707" pitchFamily="18" charset="2"/>
              <a:buChar char="R"/>
            </a:pPr>
            <a:r>
              <a:rPr lang="zh-TW" altLang="en-US" sz="1000" b="1" dirty="0">
                <a:solidFill>
                  <a:schemeClr val="bg1">
                    <a:lumMod val="85000"/>
                  </a:schemeClr>
                </a:solidFill>
                <a:effectLst>
                  <a:outerShdw blurRad="38100" dist="38100" dir="2700000" algn="tl">
                    <a:srgbClr val="000000">
                      <a:alpha val="43137"/>
                    </a:srgbClr>
                  </a:outerShdw>
                </a:effectLst>
              </a:rPr>
              <a:t>ISO-9001 國際品保認證</a:t>
            </a:r>
            <a:endParaRPr lang="en-US" altLang="zh-TW" sz="1000" b="1" dirty="0">
              <a:solidFill>
                <a:schemeClr val="bg1">
                  <a:lumMod val="85000"/>
                </a:schemeClr>
              </a:solidFill>
              <a:effectLst>
                <a:outerShdw blurRad="38100" dist="38100" dir="2700000" algn="tl">
                  <a:srgbClr val="000000">
                    <a:alpha val="43137"/>
                  </a:srgbClr>
                </a:outerShdw>
              </a:effectLst>
            </a:endParaRPr>
          </a:p>
          <a:p>
            <a:pPr marL="171450" indent="-171450">
              <a:buFont typeface="Wingdings 2" panose="05020102010507070707" pitchFamily="18" charset="2"/>
              <a:buChar char="R"/>
            </a:pPr>
            <a:r>
              <a:rPr lang="zh-TW" altLang="en-US" sz="1000" b="1" dirty="0">
                <a:solidFill>
                  <a:schemeClr val="bg1">
                    <a:lumMod val="85000"/>
                  </a:schemeClr>
                </a:solidFill>
                <a:effectLst>
                  <a:outerShdw blurRad="38100" dist="38100" dir="2700000" algn="tl">
                    <a:srgbClr val="000000">
                      <a:alpha val="43137"/>
                    </a:srgbClr>
                  </a:outerShdw>
                </a:effectLst>
              </a:rPr>
              <a:t>公共工程品質 認證廠商</a:t>
            </a:r>
            <a:endParaRPr lang="en-US" altLang="zh-TW" sz="1000" b="1" dirty="0">
              <a:solidFill>
                <a:schemeClr val="bg1">
                  <a:lumMod val="85000"/>
                </a:schemeClr>
              </a:solidFill>
              <a:effectLst>
                <a:outerShdw blurRad="38100" dist="38100" dir="2700000" algn="tl">
                  <a:srgbClr val="000000">
                    <a:alpha val="43137"/>
                  </a:srgbClr>
                </a:outerShdw>
              </a:effectLst>
            </a:endParaRPr>
          </a:p>
          <a:p>
            <a:pPr marL="171450" indent="-171450">
              <a:buFont typeface="Wingdings 2" panose="05020102010507070707" pitchFamily="18" charset="2"/>
              <a:buChar char="R"/>
            </a:pPr>
            <a:r>
              <a:rPr lang="zh-TW" altLang="en-US" sz="1000" b="1" dirty="0">
                <a:solidFill>
                  <a:schemeClr val="bg1">
                    <a:lumMod val="85000"/>
                  </a:schemeClr>
                </a:solidFill>
                <a:effectLst>
                  <a:outerShdw blurRad="38100" dist="38100" dir="2700000" algn="tl">
                    <a:srgbClr val="000000">
                      <a:alpha val="43137"/>
                    </a:srgbClr>
                  </a:outerShdw>
                </a:effectLst>
              </a:rPr>
              <a:t>甲種電氣承裝 認證廠商</a:t>
            </a:r>
            <a:endParaRPr lang="en-US" altLang="zh-TW" sz="1000" b="1" dirty="0">
              <a:solidFill>
                <a:schemeClr val="bg1">
                  <a:lumMod val="85000"/>
                </a:schemeClr>
              </a:solidFill>
              <a:effectLst>
                <a:outerShdw blurRad="38100" dist="38100" dir="2700000" algn="tl">
                  <a:srgbClr val="000000">
                    <a:alpha val="43137"/>
                  </a:srgbClr>
                </a:outerShdw>
              </a:effectLst>
            </a:endParaRPr>
          </a:p>
        </p:txBody>
      </p:sp>
      <p:sp>
        <p:nvSpPr>
          <p:cNvPr id="10" name="矩形 9"/>
          <p:cNvSpPr/>
          <p:nvPr/>
        </p:nvSpPr>
        <p:spPr>
          <a:xfrm>
            <a:off x="7305675" y="6090523"/>
            <a:ext cx="1744658" cy="553998"/>
          </a:xfrm>
          <a:prstGeom prst="rect">
            <a:avLst/>
          </a:prstGeom>
        </p:spPr>
        <p:txBody>
          <a:bodyPr wrap="square">
            <a:spAutoFit/>
          </a:bodyPr>
          <a:lstStyle/>
          <a:p>
            <a:pPr marL="171450" marR="0" lvl="0" indent="-171450" algn="l" defTabSz="914400" rtl="0" eaLnBrk="0" fontAlgn="base" latinLnBrk="0" hangingPunct="0">
              <a:lnSpc>
                <a:spcPct val="100000"/>
              </a:lnSpc>
              <a:spcBef>
                <a:spcPct val="0"/>
              </a:spcBef>
              <a:spcAft>
                <a:spcPct val="0"/>
              </a:spcAft>
              <a:buClrTx/>
              <a:buSzTx/>
              <a:buFont typeface="Wingdings 2" panose="05020102010507070707" pitchFamily="18" charset="2"/>
              <a:buChar char="R"/>
              <a:tabLst/>
              <a:defRPr/>
            </a:pPr>
            <a:r>
              <a:rPr lang="en-US" altLang="zh-TW" sz="1000" b="1" dirty="0">
                <a:solidFill>
                  <a:schemeClr val="bg1">
                    <a:lumMod val="85000"/>
                  </a:schemeClr>
                </a:solidFill>
                <a:effectLst>
                  <a:outerShdw blurRad="38100" dist="38100" dir="2700000" algn="tl">
                    <a:srgbClr val="000000">
                      <a:alpha val="43137"/>
                    </a:srgbClr>
                  </a:outerShdw>
                </a:effectLst>
              </a:rPr>
              <a:t>IPMVP Level3 </a:t>
            </a:r>
            <a:r>
              <a:rPr lang="zh-TW" altLang="en-US" sz="1000" b="1" dirty="0">
                <a:solidFill>
                  <a:schemeClr val="bg1">
                    <a:lumMod val="85000"/>
                  </a:schemeClr>
                </a:solidFill>
                <a:effectLst>
                  <a:outerShdw blurRad="38100" dist="38100" dir="2700000" algn="tl">
                    <a:srgbClr val="000000">
                      <a:alpha val="43137"/>
                    </a:srgbClr>
                  </a:outerShdw>
                </a:effectLst>
              </a:rPr>
              <a:t>節能證書</a:t>
            </a:r>
            <a:endParaRPr lang="en-US" altLang="zh-TW" sz="1000" b="1" dirty="0">
              <a:solidFill>
                <a:schemeClr val="bg1">
                  <a:lumMod val="85000"/>
                </a:schemeClr>
              </a:solidFill>
              <a:effectLst>
                <a:outerShdw blurRad="38100" dist="38100" dir="2700000" algn="tl">
                  <a:srgbClr val="000000">
                    <a:alpha val="43137"/>
                  </a:srgbClr>
                </a:outerShdw>
              </a:effectLst>
            </a:endParaRPr>
          </a:p>
          <a:p>
            <a:pPr marL="171450" marR="0" lvl="0" indent="-171450" algn="l" defTabSz="914400" rtl="0" eaLnBrk="0" fontAlgn="base" latinLnBrk="0" hangingPunct="0">
              <a:lnSpc>
                <a:spcPct val="100000"/>
              </a:lnSpc>
              <a:spcBef>
                <a:spcPct val="0"/>
              </a:spcBef>
              <a:spcAft>
                <a:spcPct val="0"/>
              </a:spcAft>
              <a:buClrTx/>
              <a:buSzTx/>
              <a:buFont typeface="Wingdings 2" panose="05020102010507070707" pitchFamily="18" charset="2"/>
              <a:buChar char="R"/>
              <a:tabLst/>
              <a:defRPr/>
            </a:pPr>
            <a:r>
              <a:rPr lang="zh-TW" altLang="en-US" sz="1000" b="1" dirty="0">
                <a:solidFill>
                  <a:schemeClr val="bg1">
                    <a:lumMod val="85000"/>
                  </a:schemeClr>
                </a:solidFill>
                <a:effectLst>
                  <a:outerShdw blurRad="38100" dist="38100" dir="2700000" algn="tl">
                    <a:srgbClr val="000000">
                      <a:alpha val="43137"/>
                    </a:srgbClr>
                  </a:outerShdw>
                </a:effectLst>
              </a:rPr>
              <a:t>勞工安衛管理 認證廠商</a:t>
            </a:r>
            <a:endParaRPr lang="en-US" altLang="zh-TW" sz="1000" b="1" dirty="0">
              <a:solidFill>
                <a:schemeClr val="bg1">
                  <a:lumMod val="85000"/>
                </a:schemeClr>
              </a:solidFill>
              <a:effectLst>
                <a:outerShdw blurRad="38100" dist="38100" dir="2700000" algn="tl">
                  <a:srgbClr val="000000">
                    <a:alpha val="43137"/>
                  </a:srgbClr>
                </a:outerShdw>
              </a:effectLst>
            </a:endParaRPr>
          </a:p>
          <a:p>
            <a:pPr marL="171450" marR="0" lvl="0" indent="-171450" algn="l" defTabSz="914400" rtl="0" eaLnBrk="0" fontAlgn="base" latinLnBrk="0" hangingPunct="0">
              <a:lnSpc>
                <a:spcPct val="100000"/>
              </a:lnSpc>
              <a:spcBef>
                <a:spcPct val="0"/>
              </a:spcBef>
              <a:spcAft>
                <a:spcPct val="0"/>
              </a:spcAft>
              <a:buClrTx/>
              <a:buSzTx/>
              <a:buFont typeface="Wingdings 2" panose="05020102010507070707" pitchFamily="18" charset="2"/>
              <a:buChar char="R"/>
              <a:tabLst/>
              <a:defRPr/>
            </a:pPr>
            <a:r>
              <a:rPr lang="zh-TW" altLang="en-US" sz="1000" b="1" dirty="0">
                <a:solidFill>
                  <a:schemeClr val="bg1">
                    <a:lumMod val="85000"/>
                  </a:schemeClr>
                </a:solidFill>
                <a:effectLst>
                  <a:outerShdw blurRad="38100" dist="38100" dir="2700000" algn="tl">
                    <a:srgbClr val="000000">
                      <a:alpha val="43137"/>
                    </a:srgbClr>
                  </a:outerShdw>
                </a:effectLst>
              </a:rPr>
              <a:t>丙種空調承裝 認證廠商</a:t>
            </a:r>
          </a:p>
        </p:txBody>
      </p:sp>
      <p:pic>
        <p:nvPicPr>
          <p:cNvPr id="17" name="圖片 16"/>
          <p:cNvPicPr>
            <a:picLocks noChangeAspect="1"/>
          </p:cNvPicPr>
          <p:nvPr/>
        </p:nvPicPr>
        <p:blipFill>
          <a:blip r:embed="rId4" cstate="print"/>
          <a:stretch>
            <a:fillRect/>
          </a:stretch>
        </p:blipFill>
        <p:spPr>
          <a:xfrm>
            <a:off x="126130" y="6025251"/>
            <a:ext cx="3028312" cy="673944"/>
          </a:xfrm>
          <a:prstGeom prst="rect">
            <a:avLst/>
          </a:prstGeom>
        </p:spPr>
      </p:pic>
      <p:sp>
        <p:nvSpPr>
          <p:cNvPr id="13" name="手繪多邊形: 圖案 12"/>
          <p:cNvSpPr/>
          <p:nvPr/>
        </p:nvSpPr>
        <p:spPr>
          <a:xfrm>
            <a:off x="0" y="-1"/>
            <a:ext cx="9144000" cy="6858002"/>
          </a:xfrm>
          <a:custGeom>
            <a:avLst/>
            <a:gdLst>
              <a:gd name="connsiteX0" fmla="*/ 133350 w 12192000"/>
              <a:gd name="connsiteY0" fmla="*/ 133351 h 6858001"/>
              <a:gd name="connsiteX1" fmla="*/ 133350 w 12192000"/>
              <a:gd name="connsiteY1" fmla="*/ 6724515 h 6858001"/>
              <a:gd name="connsiteX2" fmla="*/ 12058650 w 12192000"/>
              <a:gd name="connsiteY2" fmla="*/ 6724515 h 6858001"/>
              <a:gd name="connsiteX3" fmla="*/ 12058650 w 12192000"/>
              <a:gd name="connsiteY3" fmla="*/ 133351 h 6858001"/>
              <a:gd name="connsiteX4" fmla="*/ 0 w 12192000"/>
              <a:gd name="connsiteY4" fmla="*/ 0 h 6858001"/>
              <a:gd name="connsiteX5" fmla="*/ 12192000 w 12192000"/>
              <a:gd name="connsiteY5" fmla="*/ 0 h 6858001"/>
              <a:gd name="connsiteX6" fmla="*/ 12192000 w 12192000"/>
              <a:gd name="connsiteY6" fmla="*/ 6858001 h 6858001"/>
              <a:gd name="connsiteX7" fmla="*/ 0 w 12192000"/>
              <a:gd name="connsiteY7"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1">
                <a:moveTo>
                  <a:pt x="133350" y="133351"/>
                </a:moveTo>
                <a:lnTo>
                  <a:pt x="133350" y="6724515"/>
                </a:lnTo>
                <a:lnTo>
                  <a:pt x="12058650" y="6724515"/>
                </a:lnTo>
                <a:lnTo>
                  <a:pt x="12058650" y="133351"/>
                </a:lnTo>
                <a:close/>
                <a:moveTo>
                  <a:pt x="0" y="0"/>
                </a:moveTo>
                <a:lnTo>
                  <a:pt x="12192000" y="0"/>
                </a:lnTo>
                <a:lnTo>
                  <a:pt x="12192000" y="6858001"/>
                </a:lnTo>
                <a:lnTo>
                  <a:pt x="0" y="68580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176169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hasCustomPrompt="1"/>
          </p:nvPr>
        </p:nvSpPr>
        <p:spPr/>
        <p:txBody>
          <a:bodyPr/>
          <a:lstStyle>
            <a:lvl1pPr>
              <a:defRPr/>
            </a:lvl1pPr>
          </a:lstStyle>
          <a:p>
            <a:r>
              <a:rPr lang="zh-TW" altLang="en-US" dirty="0"/>
              <a:t>請填寫頁面標題</a:t>
            </a:r>
            <a:r>
              <a:rPr lang="en-US" altLang="zh-TW" dirty="0"/>
              <a:t>(</a:t>
            </a:r>
            <a:r>
              <a:rPr lang="zh-TW" altLang="en-US" dirty="0"/>
              <a:t>最好每一頁都有標題</a:t>
            </a:r>
            <a:r>
              <a:rPr lang="en-US" altLang="zh-TW" dirty="0"/>
              <a:t>)</a:t>
            </a:r>
            <a:endParaRPr lang="zh-TW" altLang="en-US" dirty="0"/>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4" name="日期版面配置區 3"/>
          <p:cNvSpPr>
            <a:spLocks noGrp="1"/>
          </p:cNvSpPr>
          <p:nvPr>
            <p:ph type="dt" sz="half" idx="10"/>
          </p:nvPr>
        </p:nvSpPr>
        <p:spPr/>
        <p:txBody>
          <a:bodyPr/>
          <a:lstStyle>
            <a:lvl1pPr>
              <a:defRPr/>
            </a:lvl1pPr>
          </a:lstStyle>
          <a:p>
            <a:fld id="{01CCC7AF-1080-4160-8AC3-AD2CE780BF3D}" type="datetimeFigureOut">
              <a:rPr lang="zh-TW" altLang="en-US" smtClean="0"/>
              <a:pPr/>
              <a:t>2021/1/18</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B5F193B5-07F0-4B76-B4D8-3745C892FD73}" type="slidenum">
              <a:rPr lang="zh-TW" altLang="en-US" smtClean="0"/>
              <a:pPr/>
              <a:t>‹#›</a:t>
            </a:fld>
            <a:endParaRPr lang="zh-TW" altLang="en-US"/>
          </a:p>
        </p:txBody>
      </p:sp>
    </p:spTree>
    <p:extLst>
      <p:ext uri="{BB962C8B-B14F-4D97-AF65-F5344CB8AC3E}">
        <p14:creationId xmlns:p14="http://schemas.microsoft.com/office/powerpoint/2010/main" val="4182474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hasCustomPrompt="1"/>
          </p:nvPr>
        </p:nvSpPr>
        <p:spPr>
          <a:xfrm>
            <a:off x="7945841" y="365125"/>
            <a:ext cx="963845" cy="5811838"/>
          </a:xfrm>
        </p:spPr>
        <p:txBody>
          <a:bodyPr vert="eaVert"/>
          <a:lstStyle>
            <a:lvl1pPr>
              <a:defRPr/>
            </a:lvl1pPr>
          </a:lstStyle>
          <a:p>
            <a:r>
              <a:rPr lang="zh-TW" altLang="en-US" dirty="0"/>
              <a:t>請填寫頁面標題</a:t>
            </a:r>
            <a:r>
              <a:rPr lang="en-US" altLang="zh-TW" dirty="0"/>
              <a:t/>
            </a:r>
            <a:br>
              <a:rPr lang="en-US" altLang="zh-TW" dirty="0"/>
            </a:br>
            <a:r>
              <a:rPr lang="en-US" altLang="zh-TW" dirty="0"/>
              <a:t>(</a:t>
            </a:r>
            <a:r>
              <a:rPr lang="zh-TW" altLang="en-US" dirty="0"/>
              <a:t>最好每一頁都有標題</a:t>
            </a:r>
            <a:r>
              <a:rPr lang="en-US" altLang="zh-TW" dirty="0"/>
              <a:t>)</a:t>
            </a:r>
            <a:endParaRPr lang="zh-TW" altLang="en-US" dirty="0"/>
          </a:p>
        </p:txBody>
      </p:sp>
      <p:sp>
        <p:nvSpPr>
          <p:cNvPr id="3" name="直排文字版面配置區 2"/>
          <p:cNvSpPr>
            <a:spLocks noGrp="1"/>
          </p:cNvSpPr>
          <p:nvPr>
            <p:ph type="body" orient="vert" idx="1"/>
          </p:nvPr>
        </p:nvSpPr>
        <p:spPr>
          <a:xfrm>
            <a:off x="214312" y="365125"/>
            <a:ext cx="7665353"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4" name="日期版面配置區 3"/>
          <p:cNvSpPr>
            <a:spLocks noGrp="1"/>
          </p:cNvSpPr>
          <p:nvPr>
            <p:ph type="dt" sz="half" idx="10"/>
          </p:nvPr>
        </p:nvSpPr>
        <p:spPr/>
        <p:txBody>
          <a:bodyPr/>
          <a:lstStyle>
            <a:lvl1pPr>
              <a:defRPr/>
            </a:lvl1pPr>
          </a:lstStyle>
          <a:p>
            <a:fld id="{01CCC7AF-1080-4160-8AC3-AD2CE780BF3D}" type="datetimeFigureOut">
              <a:rPr lang="zh-TW" altLang="en-US" smtClean="0"/>
              <a:pPr/>
              <a:t>2021/1/18</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B5F193B5-07F0-4B76-B4D8-3745C892FD73}" type="slidenum">
              <a:rPr lang="zh-TW" altLang="en-US" smtClean="0"/>
              <a:pPr/>
              <a:t>‹#›</a:t>
            </a:fld>
            <a:endParaRPr lang="zh-TW" altLang="en-US"/>
          </a:p>
        </p:txBody>
      </p:sp>
    </p:spTree>
    <p:extLst>
      <p:ext uri="{BB962C8B-B14F-4D97-AF65-F5344CB8AC3E}">
        <p14:creationId xmlns:p14="http://schemas.microsoft.com/office/powerpoint/2010/main" val="274207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hasCustomPrompt="1"/>
          </p:nvPr>
        </p:nvSpPr>
        <p:spPr/>
        <p:txBody>
          <a:bodyPr/>
          <a:lstStyle>
            <a:lvl1pPr>
              <a:defRPr/>
            </a:lvl1pPr>
          </a:lstStyle>
          <a:p>
            <a:r>
              <a:rPr lang="zh-TW" altLang="en-US" dirty="0"/>
              <a:t>請填寫頁面標題</a:t>
            </a:r>
            <a:r>
              <a:rPr lang="en-US" altLang="zh-TW" dirty="0"/>
              <a:t>(</a:t>
            </a:r>
            <a:r>
              <a:rPr lang="zh-TW" altLang="en-US" dirty="0"/>
              <a:t>最好每一頁都有標題</a:t>
            </a:r>
            <a:r>
              <a:rPr lang="en-US" altLang="zh-TW" dirty="0"/>
              <a:t>)</a:t>
            </a:r>
            <a:endParaRPr lang="zh-TW" altLang="en-US" dirty="0"/>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4" name="日期版面配置區 3"/>
          <p:cNvSpPr>
            <a:spLocks noGrp="1"/>
          </p:cNvSpPr>
          <p:nvPr>
            <p:ph type="dt" sz="half" idx="10"/>
          </p:nvPr>
        </p:nvSpPr>
        <p:spPr/>
        <p:txBody>
          <a:bodyPr/>
          <a:lstStyle>
            <a:lvl1pPr>
              <a:defRPr/>
            </a:lvl1pPr>
          </a:lstStyle>
          <a:p>
            <a:fld id="{01CCC7AF-1080-4160-8AC3-AD2CE780BF3D}" type="datetimeFigureOut">
              <a:rPr lang="zh-TW" altLang="en-US" smtClean="0"/>
              <a:pPr/>
              <a:t>2021/1/18</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B5F193B5-07F0-4B76-B4D8-3745C892FD73}" type="slidenum">
              <a:rPr lang="zh-TW" altLang="en-US" smtClean="0"/>
              <a:pPr/>
              <a:t>‹#›</a:t>
            </a:fld>
            <a:endParaRPr lang="zh-TW" altLang="en-US"/>
          </a:p>
        </p:txBody>
      </p:sp>
    </p:spTree>
    <p:extLst>
      <p:ext uri="{BB962C8B-B14F-4D97-AF65-F5344CB8AC3E}">
        <p14:creationId xmlns:p14="http://schemas.microsoft.com/office/powerpoint/2010/main" val="3272053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623888" y="1709741"/>
            <a:ext cx="7886700" cy="2852737"/>
          </a:xfrm>
        </p:spPr>
        <p:txBody>
          <a:bodyPr anchor="b"/>
          <a:lstStyle>
            <a:lvl1pPr>
              <a:defRPr sz="4500"/>
            </a:lvl1pPr>
          </a:lstStyle>
          <a:p>
            <a:r>
              <a:rPr lang="zh-TW" altLang="en-US" dirty="0"/>
              <a:t>請填寫章節標題</a:t>
            </a:r>
          </a:p>
        </p:txBody>
      </p:sp>
      <p:sp>
        <p:nvSpPr>
          <p:cNvPr id="3" name="文字版面配置區 2"/>
          <p:cNvSpPr>
            <a:spLocks noGrp="1"/>
          </p:cNvSpPr>
          <p:nvPr>
            <p:ph type="body" idx="1" hasCustomPrompt="1"/>
          </p:nvPr>
        </p:nvSpPr>
        <p:spPr>
          <a:xfrm>
            <a:off x="623888" y="4589466"/>
            <a:ext cx="7886700" cy="1500187"/>
          </a:xfrm>
        </p:spPr>
        <p:txBody>
          <a:bodyPr/>
          <a:lstStyle>
            <a:lvl1pPr marL="0" indent="0">
              <a:buNone/>
              <a:defRPr sz="24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dirty="0"/>
              <a:t>請填寫章節副標題或單元簡介、單元學習目標</a:t>
            </a:r>
          </a:p>
        </p:txBody>
      </p:sp>
      <p:sp>
        <p:nvSpPr>
          <p:cNvPr id="4" name="日期版面配置區 3"/>
          <p:cNvSpPr>
            <a:spLocks noGrp="1"/>
          </p:cNvSpPr>
          <p:nvPr>
            <p:ph type="dt" sz="half" idx="10"/>
          </p:nvPr>
        </p:nvSpPr>
        <p:spPr/>
        <p:txBody>
          <a:bodyPr/>
          <a:lstStyle>
            <a:lvl1pPr>
              <a:defRPr/>
            </a:lvl1pPr>
          </a:lstStyle>
          <a:p>
            <a:fld id="{01CCC7AF-1080-4160-8AC3-AD2CE780BF3D}" type="datetimeFigureOut">
              <a:rPr lang="zh-TW" altLang="en-US" smtClean="0"/>
              <a:pPr/>
              <a:t>2021/1/18</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B5F193B5-07F0-4B76-B4D8-3745C892FD73}" type="slidenum">
              <a:rPr lang="zh-TW" altLang="en-US" smtClean="0"/>
              <a:pPr/>
              <a:t>‹#›</a:t>
            </a:fld>
            <a:endParaRPr lang="zh-TW" altLang="en-US"/>
          </a:p>
        </p:txBody>
      </p:sp>
    </p:spTree>
    <p:extLst>
      <p:ext uri="{BB962C8B-B14F-4D97-AF65-F5344CB8AC3E}">
        <p14:creationId xmlns:p14="http://schemas.microsoft.com/office/powerpoint/2010/main" val="4065107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hasCustomPrompt="1"/>
          </p:nvPr>
        </p:nvSpPr>
        <p:spPr/>
        <p:txBody>
          <a:bodyPr/>
          <a:lstStyle>
            <a:lvl1pPr>
              <a:defRPr/>
            </a:lvl1pPr>
          </a:lstStyle>
          <a:p>
            <a:r>
              <a:rPr lang="zh-TW" altLang="en-US" dirty="0"/>
              <a:t>請填寫頁面標題</a:t>
            </a:r>
            <a:r>
              <a:rPr lang="en-US" altLang="zh-TW" dirty="0"/>
              <a:t>(</a:t>
            </a:r>
            <a:r>
              <a:rPr lang="zh-TW" altLang="en-US" dirty="0"/>
              <a:t>最好每一頁都有標題</a:t>
            </a:r>
            <a:r>
              <a:rPr lang="en-US" altLang="zh-TW" dirty="0"/>
              <a:t>)</a:t>
            </a:r>
            <a:endParaRPr lang="zh-TW" altLang="en-US" dirty="0"/>
          </a:p>
        </p:txBody>
      </p:sp>
      <p:sp>
        <p:nvSpPr>
          <p:cNvPr id="3" name="內容版面配置區 2"/>
          <p:cNvSpPr>
            <a:spLocks noGrp="1"/>
          </p:cNvSpPr>
          <p:nvPr>
            <p:ph sz="half" idx="1"/>
          </p:nvPr>
        </p:nvSpPr>
        <p:spPr>
          <a:xfrm>
            <a:off x="221457" y="1037693"/>
            <a:ext cx="4285296" cy="513927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4" name="內容版面配置區 3"/>
          <p:cNvSpPr>
            <a:spLocks noGrp="1"/>
          </p:cNvSpPr>
          <p:nvPr>
            <p:ph sz="half" idx="2"/>
          </p:nvPr>
        </p:nvSpPr>
        <p:spPr>
          <a:xfrm>
            <a:off x="4624390" y="1037693"/>
            <a:ext cx="4285295" cy="513927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5" name="日期版面配置區 3"/>
          <p:cNvSpPr>
            <a:spLocks noGrp="1"/>
          </p:cNvSpPr>
          <p:nvPr>
            <p:ph type="dt" sz="half" idx="10"/>
          </p:nvPr>
        </p:nvSpPr>
        <p:spPr/>
        <p:txBody>
          <a:bodyPr/>
          <a:lstStyle>
            <a:lvl1pPr>
              <a:defRPr/>
            </a:lvl1pPr>
          </a:lstStyle>
          <a:p>
            <a:fld id="{01CCC7AF-1080-4160-8AC3-AD2CE780BF3D}" type="datetimeFigureOut">
              <a:rPr lang="zh-TW" altLang="en-US" smtClean="0"/>
              <a:pPr/>
              <a:t>2021/1/18</a:t>
            </a:fld>
            <a:endParaRPr lang="zh-TW" altLang="en-US"/>
          </a:p>
        </p:txBody>
      </p:sp>
      <p:sp>
        <p:nvSpPr>
          <p:cNvPr id="6" name="頁尾版面配置區 4"/>
          <p:cNvSpPr>
            <a:spLocks noGrp="1"/>
          </p:cNvSpPr>
          <p:nvPr>
            <p:ph type="ftr" sz="quarter" idx="11"/>
          </p:nvPr>
        </p:nvSpPr>
        <p:spPr/>
        <p:txBody>
          <a:bodyPr/>
          <a:lstStyle>
            <a:lvl1pPr>
              <a:defRPr/>
            </a:lvl1pPr>
          </a:lstStyle>
          <a:p>
            <a:endParaRPr lang="zh-TW" altLang="en-US"/>
          </a:p>
        </p:txBody>
      </p:sp>
      <p:sp>
        <p:nvSpPr>
          <p:cNvPr id="7" name="投影片編號版面配置區 5"/>
          <p:cNvSpPr>
            <a:spLocks noGrp="1"/>
          </p:cNvSpPr>
          <p:nvPr>
            <p:ph type="sldNum" sz="quarter" idx="12"/>
          </p:nvPr>
        </p:nvSpPr>
        <p:spPr/>
        <p:txBody>
          <a:bodyPr/>
          <a:lstStyle>
            <a:lvl1pPr>
              <a:defRPr/>
            </a:lvl1pPr>
          </a:lstStyle>
          <a:p>
            <a:fld id="{B5F193B5-07F0-4B76-B4D8-3745C892FD73}" type="slidenum">
              <a:rPr lang="zh-TW" altLang="en-US" smtClean="0"/>
              <a:pPr/>
              <a:t>‹#›</a:t>
            </a:fld>
            <a:endParaRPr lang="zh-TW" altLang="en-US"/>
          </a:p>
        </p:txBody>
      </p:sp>
    </p:spTree>
    <p:extLst>
      <p:ext uri="{BB962C8B-B14F-4D97-AF65-F5344CB8AC3E}">
        <p14:creationId xmlns:p14="http://schemas.microsoft.com/office/powerpoint/2010/main" val="4207394448"/>
      </p:ext>
    </p:extLst>
  </p:cSld>
  <p:clrMapOvr>
    <a:masterClrMapping/>
  </p:clrMapOvr>
  <p:extLst mod="1">
    <p:ext uri="{DCECCB84-F9BA-43D5-87BE-67443E8EF086}">
      <p15:sldGuideLst xmlns:p15="http://schemas.microsoft.com/office/powerpoint/2012/main">
        <p15:guide id="1" pos="14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225029" y="184171"/>
            <a:ext cx="8684655" cy="730231"/>
          </a:xfrm>
        </p:spPr>
        <p:txBody>
          <a:bodyPr/>
          <a:lstStyle>
            <a:lvl1pPr>
              <a:defRPr/>
            </a:lvl1pPr>
          </a:lstStyle>
          <a:p>
            <a:r>
              <a:rPr lang="zh-TW" altLang="en-US" dirty="0"/>
              <a:t>請填寫頁面標題</a:t>
            </a:r>
            <a:r>
              <a:rPr lang="en-US" altLang="zh-TW" dirty="0"/>
              <a:t>(</a:t>
            </a:r>
            <a:r>
              <a:rPr lang="zh-TW" altLang="en-US" dirty="0"/>
              <a:t>最好每一頁都有標題</a:t>
            </a:r>
            <a:r>
              <a:rPr lang="en-US" altLang="zh-TW" dirty="0"/>
              <a:t>)</a:t>
            </a:r>
            <a:endParaRPr lang="zh-TW" altLang="en-US" dirty="0"/>
          </a:p>
        </p:txBody>
      </p:sp>
      <p:sp>
        <p:nvSpPr>
          <p:cNvPr id="3" name="文字版面配置區 2"/>
          <p:cNvSpPr>
            <a:spLocks noGrp="1"/>
          </p:cNvSpPr>
          <p:nvPr>
            <p:ph type="body" idx="1"/>
          </p:nvPr>
        </p:nvSpPr>
        <p:spPr>
          <a:xfrm>
            <a:off x="225030" y="1042453"/>
            <a:ext cx="4267859" cy="823912"/>
          </a:xfrm>
        </p:spPr>
        <p:txBody>
          <a:bodyPr anchor="ctr">
            <a:normAutofit/>
          </a:bodyPr>
          <a:lstStyle>
            <a:lvl1pPr marL="0" indent="0">
              <a:buNone/>
              <a:defRPr sz="32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4" name="內容版面配置區 3"/>
          <p:cNvSpPr>
            <a:spLocks noGrp="1"/>
          </p:cNvSpPr>
          <p:nvPr>
            <p:ph sz="half" idx="2"/>
          </p:nvPr>
        </p:nvSpPr>
        <p:spPr>
          <a:xfrm>
            <a:off x="225030" y="1944278"/>
            <a:ext cx="4267859" cy="4246972"/>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5" name="文字版面配置區 4"/>
          <p:cNvSpPr>
            <a:spLocks noGrp="1"/>
          </p:cNvSpPr>
          <p:nvPr>
            <p:ph type="body" sz="quarter" idx="3"/>
          </p:nvPr>
        </p:nvSpPr>
        <p:spPr>
          <a:xfrm>
            <a:off x="4605154" y="1042453"/>
            <a:ext cx="4284542" cy="823912"/>
          </a:xfrm>
        </p:spPr>
        <p:txBody>
          <a:bodyPr anchor="ctr">
            <a:normAutofit/>
          </a:bodyPr>
          <a:lstStyle>
            <a:lvl1pPr marL="0" indent="0">
              <a:buNone/>
              <a:defRPr sz="32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6" name="內容版面配置區 5"/>
          <p:cNvSpPr>
            <a:spLocks noGrp="1"/>
          </p:cNvSpPr>
          <p:nvPr>
            <p:ph sz="quarter" idx="4"/>
          </p:nvPr>
        </p:nvSpPr>
        <p:spPr>
          <a:xfrm>
            <a:off x="4605154" y="1944278"/>
            <a:ext cx="4284542" cy="4246972"/>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7" name="日期版面配置區 3"/>
          <p:cNvSpPr>
            <a:spLocks noGrp="1"/>
          </p:cNvSpPr>
          <p:nvPr>
            <p:ph type="dt" sz="half" idx="10"/>
          </p:nvPr>
        </p:nvSpPr>
        <p:spPr/>
        <p:txBody>
          <a:bodyPr/>
          <a:lstStyle>
            <a:lvl1pPr>
              <a:defRPr/>
            </a:lvl1pPr>
          </a:lstStyle>
          <a:p>
            <a:fld id="{01CCC7AF-1080-4160-8AC3-AD2CE780BF3D}" type="datetimeFigureOut">
              <a:rPr lang="zh-TW" altLang="en-US" smtClean="0"/>
              <a:pPr/>
              <a:t>2021/1/18</a:t>
            </a:fld>
            <a:endParaRPr lang="zh-TW" altLang="en-US"/>
          </a:p>
        </p:txBody>
      </p:sp>
      <p:sp>
        <p:nvSpPr>
          <p:cNvPr id="8" name="頁尾版面配置區 4"/>
          <p:cNvSpPr>
            <a:spLocks noGrp="1"/>
          </p:cNvSpPr>
          <p:nvPr>
            <p:ph type="ftr" sz="quarter" idx="11"/>
          </p:nvPr>
        </p:nvSpPr>
        <p:spPr/>
        <p:txBody>
          <a:bodyPr/>
          <a:lstStyle>
            <a:lvl1pPr>
              <a:defRPr/>
            </a:lvl1pPr>
          </a:lstStyle>
          <a:p>
            <a:endParaRPr lang="zh-TW" altLang="en-US"/>
          </a:p>
        </p:txBody>
      </p:sp>
      <p:sp>
        <p:nvSpPr>
          <p:cNvPr id="9" name="投影片編號版面配置區 5"/>
          <p:cNvSpPr>
            <a:spLocks noGrp="1"/>
          </p:cNvSpPr>
          <p:nvPr>
            <p:ph type="sldNum" sz="quarter" idx="12"/>
          </p:nvPr>
        </p:nvSpPr>
        <p:spPr/>
        <p:txBody>
          <a:bodyPr/>
          <a:lstStyle>
            <a:lvl1pPr>
              <a:defRPr/>
            </a:lvl1pPr>
          </a:lstStyle>
          <a:p>
            <a:fld id="{B5F193B5-07F0-4B76-B4D8-3745C892FD73}" type="slidenum">
              <a:rPr lang="zh-TW" altLang="en-US" smtClean="0"/>
              <a:pPr/>
              <a:t>‹#›</a:t>
            </a:fld>
            <a:endParaRPr lang="zh-TW" altLang="en-US"/>
          </a:p>
        </p:txBody>
      </p:sp>
    </p:spTree>
    <p:extLst>
      <p:ext uri="{BB962C8B-B14F-4D97-AF65-F5344CB8AC3E}">
        <p14:creationId xmlns:p14="http://schemas.microsoft.com/office/powerpoint/2010/main" val="773948932"/>
      </p:ext>
    </p:extLst>
  </p:cSld>
  <p:clrMapOvr>
    <a:masterClrMapping/>
  </p:clrMapOvr>
  <p:extLst mod="1">
    <p:ext uri="{DCECCB84-F9BA-43D5-87BE-67443E8EF086}">
      <p15:sldGuideLst xmlns:p15="http://schemas.microsoft.com/office/powerpoint/2012/main">
        <p15:guide id="1" pos="14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hasCustomPrompt="1"/>
          </p:nvPr>
        </p:nvSpPr>
        <p:spPr/>
        <p:txBody>
          <a:bodyPr/>
          <a:lstStyle>
            <a:lvl1pPr>
              <a:defRPr lang="zh-TW" altLang="en-US"/>
            </a:lvl1pPr>
          </a:lstStyle>
          <a:p>
            <a:r>
              <a:rPr lang="zh-TW" altLang="en-US" dirty="0"/>
              <a:t>請填寫頁面標題</a:t>
            </a:r>
            <a:r>
              <a:rPr lang="en-US" altLang="zh-TW" dirty="0"/>
              <a:t>(</a:t>
            </a:r>
            <a:r>
              <a:rPr lang="zh-TW" altLang="en-US" dirty="0"/>
              <a:t>最好每一頁都有標題</a:t>
            </a:r>
            <a:r>
              <a:rPr lang="en-US" altLang="zh-TW" dirty="0"/>
              <a:t>)</a:t>
            </a:r>
            <a:endParaRPr lang="zh-TW" altLang="en-US" dirty="0"/>
          </a:p>
        </p:txBody>
      </p:sp>
      <p:sp>
        <p:nvSpPr>
          <p:cNvPr id="3" name="日期版面配置區 3"/>
          <p:cNvSpPr>
            <a:spLocks noGrp="1"/>
          </p:cNvSpPr>
          <p:nvPr>
            <p:ph type="dt" sz="half" idx="10"/>
          </p:nvPr>
        </p:nvSpPr>
        <p:spPr/>
        <p:txBody>
          <a:bodyPr/>
          <a:lstStyle>
            <a:lvl1pPr>
              <a:defRPr/>
            </a:lvl1pPr>
          </a:lstStyle>
          <a:p>
            <a:fld id="{01CCC7AF-1080-4160-8AC3-AD2CE780BF3D}" type="datetimeFigureOut">
              <a:rPr lang="zh-TW" altLang="en-US" smtClean="0"/>
              <a:pPr/>
              <a:t>2021/1/18</a:t>
            </a:fld>
            <a:endParaRPr lang="zh-TW" altLang="en-US"/>
          </a:p>
        </p:txBody>
      </p:sp>
      <p:sp>
        <p:nvSpPr>
          <p:cNvPr id="4" name="頁尾版面配置區 4"/>
          <p:cNvSpPr>
            <a:spLocks noGrp="1"/>
          </p:cNvSpPr>
          <p:nvPr>
            <p:ph type="ftr" sz="quarter" idx="11"/>
          </p:nvPr>
        </p:nvSpPr>
        <p:spPr/>
        <p:txBody>
          <a:bodyPr/>
          <a:lstStyle>
            <a:lvl1pPr>
              <a:defRPr/>
            </a:lvl1pPr>
          </a:lstStyle>
          <a:p>
            <a:endParaRPr lang="zh-TW" altLang="en-US"/>
          </a:p>
        </p:txBody>
      </p:sp>
      <p:sp>
        <p:nvSpPr>
          <p:cNvPr id="5" name="投影片編號版面配置區 5"/>
          <p:cNvSpPr>
            <a:spLocks noGrp="1"/>
          </p:cNvSpPr>
          <p:nvPr>
            <p:ph type="sldNum" sz="quarter" idx="12"/>
          </p:nvPr>
        </p:nvSpPr>
        <p:spPr/>
        <p:txBody>
          <a:bodyPr/>
          <a:lstStyle>
            <a:lvl1pPr>
              <a:defRPr/>
            </a:lvl1pPr>
          </a:lstStyle>
          <a:p>
            <a:fld id="{B5F193B5-07F0-4B76-B4D8-3745C892FD73}" type="slidenum">
              <a:rPr lang="zh-TW" altLang="en-US" smtClean="0"/>
              <a:pPr/>
              <a:t>‹#›</a:t>
            </a:fld>
            <a:endParaRPr lang="zh-TW" altLang="en-US"/>
          </a:p>
        </p:txBody>
      </p:sp>
    </p:spTree>
    <p:extLst>
      <p:ext uri="{BB962C8B-B14F-4D97-AF65-F5344CB8AC3E}">
        <p14:creationId xmlns:p14="http://schemas.microsoft.com/office/powerpoint/2010/main" val="3063113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fld id="{01CCC7AF-1080-4160-8AC3-AD2CE780BF3D}" type="datetimeFigureOut">
              <a:rPr lang="zh-TW" altLang="en-US" smtClean="0"/>
              <a:pPr/>
              <a:t>2021/1/18</a:t>
            </a:fld>
            <a:endParaRPr lang="zh-TW" altLang="en-US"/>
          </a:p>
        </p:txBody>
      </p:sp>
      <p:sp>
        <p:nvSpPr>
          <p:cNvPr id="3" name="頁尾版面配置區 4"/>
          <p:cNvSpPr>
            <a:spLocks noGrp="1"/>
          </p:cNvSpPr>
          <p:nvPr>
            <p:ph type="ftr" sz="quarter" idx="11"/>
          </p:nvPr>
        </p:nvSpPr>
        <p:spPr/>
        <p:txBody>
          <a:bodyPr/>
          <a:lstStyle>
            <a:lvl1pPr>
              <a:defRPr/>
            </a:lvl1pPr>
          </a:lstStyle>
          <a:p>
            <a:endParaRPr lang="zh-TW" altLang="en-US"/>
          </a:p>
        </p:txBody>
      </p:sp>
      <p:sp>
        <p:nvSpPr>
          <p:cNvPr id="4" name="投影片編號版面配置區 5"/>
          <p:cNvSpPr>
            <a:spLocks noGrp="1"/>
          </p:cNvSpPr>
          <p:nvPr>
            <p:ph type="sldNum" sz="quarter" idx="12"/>
          </p:nvPr>
        </p:nvSpPr>
        <p:spPr/>
        <p:txBody>
          <a:bodyPr/>
          <a:lstStyle>
            <a:lvl1pPr>
              <a:defRPr/>
            </a:lvl1pPr>
          </a:lstStyle>
          <a:p>
            <a:fld id="{B5F193B5-07F0-4B76-B4D8-3745C892FD73}" type="slidenum">
              <a:rPr lang="zh-TW" altLang="en-US" smtClean="0"/>
              <a:pPr/>
              <a:t>‹#›</a:t>
            </a:fld>
            <a:endParaRPr lang="zh-TW" altLang="en-US"/>
          </a:p>
        </p:txBody>
      </p:sp>
    </p:spTree>
    <p:extLst>
      <p:ext uri="{BB962C8B-B14F-4D97-AF65-F5344CB8AC3E}">
        <p14:creationId xmlns:p14="http://schemas.microsoft.com/office/powerpoint/2010/main" val="1153689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234317" y="304801"/>
            <a:ext cx="2949178" cy="1431533"/>
          </a:xfrm>
        </p:spPr>
        <p:txBody>
          <a:bodyPr anchor="b"/>
          <a:lstStyle>
            <a:lvl1pPr>
              <a:defRPr lang="zh-TW" altLang="en-US" dirty="0"/>
            </a:lvl1pPr>
          </a:lstStyle>
          <a:p>
            <a:r>
              <a:rPr lang="zh-TW" altLang="en-US" dirty="0"/>
              <a:t>按一下以編輯母片標題樣式</a:t>
            </a:r>
          </a:p>
        </p:txBody>
      </p:sp>
      <p:sp>
        <p:nvSpPr>
          <p:cNvPr id="3" name="內容版面配置區 2"/>
          <p:cNvSpPr>
            <a:spLocks noGrp="1"/>
          </p:cNvSpPr>
          <p:nvPr>
            <p:ph idx="1"/>
          </p:nvPr>
        </p:nvSpPr>
        <p:spPr>
          <a:xfrm>
            <a:off x="3351301" y="304802"/>
            <a:ext cx="5558384" cy="5900791"/>
          </a:xfrm>
        </p:spPr>
        <p:txBody>
          <a:bodyPr/>
          <a:lstStyle>
            <a:lvl1pPr>
              <a:defRPr lang="zh-TW" altLang="en-US" dirty="0" smtClean="0"/>
            </a:lvl1pPr>
            <a:lvl2pPr>
              <a:defRPr lang="zh-TW" altLang="en-US" dirty="0" smtClean="0"/>
            </a:lvl2pPr>
            <a:lvl3pPr>
              <a:defRPr lang="zh-TW" altLang="en-US" dirty="0" smtClean="0"/>
            </a:lvl3pPr>
            <a:lvl4pPr>
              <a:defRPr lang="zh-TW" altLang="en-US" dirty="0" smtClean="0"/>
            </a:lvl4pPr>
            <a:lvl5pPr>
              <a:defRPr lang="zh-TW" altLang="en-US" dirty="0"/>
            </a:lvl5pPr>
            <a:lvl6pPr>
              <a:defRPr sz="1500"/>
            </a:lvl6pPr>
            <a:lvl7pPr>
              <a:defRPr sz="1500"/>
            </a:lvl7pPr>
            <a:lvl8pPr>
              <a:defRPr sz="1500"/>
            </a:lvl8pPr>
            <a:lvl9pPr>
              <a:defRPr sz="15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4" name="文字版面配置區 3"/>
          <p:cNvSpPr>
            <a:spLocks noGrp="1"/>
          </p:cNvSpPr>
          <p:nvPr>
            <p:ph type="body" sz="half" idx="2"/>
          </p:nvPr>
        </p:nvSpPr>
        <p:spPr>
          <a:xfrm>
            <a:off x="234317" y="1859624"/>
            <a:ext cx="2949178" cy="4345969"/>
          </a:xfrm>
        </p:spPr>
        <p:txBody>
          <a:bodyPr/>
          <a:lstStyle>
            <a:lvl1pPr marL="0" indent="0">
              <a:buNone/>
              <a:defRPr lang="zh-TW" altLang="en-US" dirty="0"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fld id="{01CCC7AF-1080-4160-8AC3-AD2CE780BF3D}" type="datetimeFigureOut">
              <a:rPr lang="zh-TW" altLang="en-US" smtClean="0"/>
              <a:pPr/>
              <a:t>2021/1/18</a:t>
            </a:fld>
            <a:endParaRPr lang="zh-TW" altLang="en-US"/>
          </a:p>
        </p:txBody>
      </p:sp>
      <p:sp>
        <p:nvSpPr>
          <p:cNvPr id="6" name="頁尾版面配置區 4"/>
          <p:cNvSpPr>
            <a:spLocks noGrp="1"/>
          </p:cNvSpPr>
          <p:nvPr>
            <p:ph type="ftr" sz="quarter" idx="11"/>
          </p:nvPr>
        </p:nvSpPr>
        <p:spPr/>
        <p:txBody>
          <a:bodyPr/>
          <a:lstStyle>
            <a:lvl1pPr>
              <a:defRPr/>
            </a:lvl1pPr>
          </a:lstStyle>
          <a:p>
            <a:endParaRPr lang="zh-TW" altLang="en-US"/>
          </a:p>
        </p:txBody>
      </p:sp>
      <p:sp>
        <p:nvSpPr>
          <p:cNvPr id="7" name="投影片編號版面配置區 5"/>
          <p:cNvSpPr>
            <a:spLocks noGrp="1"/>
          </p:cNvSpPr>
          <p:nvPr>
            <p:ph type="sldNum" sz="quarter" idx="12"/>
          </p:nvPr>
        </p:nvSpPr>
        <p:spPr/>
        <p:txBody>
          <a:bodyPr/>
          <a:lstStyle>
            <a:lvl1pPr>
              <a:defRPr/>
            </a:lvl1pPr>
          </a:lstStyle>
          <a:p>
            <a:fld id="{B5F193B5-07F0-4B76-B4D8-3745C892FD73}" type="slidenum">
              <a:rPr lang="zh-TW" altLang="en-US" smtClean="0"/>
              <a:pPr/>
              <a:t>‹#›</a:t>
            </a:fld>
            <a:endParaRPr lang="zh-TW" altLang="en-US"/>
          </a:p>
        </p:txBody>
      </p:sp>
    </p:spTree>
    <p:extLst>
      <p:ext uri="{BB962C8B-B14F-4D97-AF65-F5344CB8AC3E}">
        <p14:creationId xmlns:p14="http://schemas.microsoft.com/office/powerpoint/2010/main" val="105272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含標題的圖片">
    <p:spTree>
      <p:nvGrpSpPr>
        <p:cNvPr id="1" name=""/>
        <p:cNvGrpSpPr/>
        <p:nvPr/>
      </p:nvGrpSpPr>
      <p:grpSpPr>
        <a:xfrm>
          <a:off x="0" y="0"/>
          <a:ext cx="0" cy="0"/>
          <a:chOff x="0" y="0"/>
          <a:chExt cx="0" cy="0"/>
        </a:xfrm>
      </p:grpSpPr>
      <p:sp>
        <p:nvSpPr>
          <p:cNvPr id="3" name="圖片版面配置區 2"/>
          <p:cNvSpPr>
            <a:spLocks noGrp="1"/>
          </p:cNvSpPr>
          <p:nvPr>
            <p:ph type="pic" idx="1"/>
          </p:nvPr>
        </p:nvSpPr>
        <p:spPr>
          <a:xfrm>
            <a:off x="3298004" y="285752"/>
            <a:ext cx="5611680" cy="5919841"/>
          </a:xfrm>
        </p:spPr>
        <p:txBody>
          <a:bodyPr rtlCol="0">
            <a:normAutofit/>
          </a:bodyPr>
          <a:lstStyle>
            <a:lvl1pPr marL="0" indent="0">
              <a:buNone/>
              <a:defRPr lang="zh-TW" altLang="en-US" noProof="0" dirty="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TW" altLang="en-US" noProof="0"/>
              <a:t>按一下圖示以新增圖片</a:t>
            </a:r>
            <a:endParaRPr lang="zh-TW" altLang="en-US" noProof="0" dirty="0"/>
          </a:p>
        </p:txBody>
      </p:sp>
      <p:sp>
        <p:nvSpPr>
          <p:cNvPr id="11" name="標題 1"/>
          <p:cNvSpPr>
            <a:spLocks noGrp="1"/>
          </p:cNvSpPr>
          <p:nvPr>
            <p:ph type="title"/>
          </p:nvPr>
        </p:nvSpPr>
        <p:spPr>
          <a:xfrm>
            <a:off x="234317" y="285752"/>
            <a:ext cx="2949178" cy="1450583"/>
          </a:xfrm>
        </p:spPr>
        <p:txBody>
          <a:bodyPr anchor="b"/>
          <a:lstStyle>
            <a:lvl1pPr>
              <a:defRPr lang="zh-TW" altLang="en-US" dirty="0"/>
            </a:lvl1pPr>
          </a:lstStyle>
          <a:p>
            <a:r>
              <a:rPr lang="zh-TW" altLang="en-US"/>
              <a:t>按一下以編輯母片標題樣式</a:t>
            </a:r>
            <a:endParaRPr lang="zh-TW" altLang="en-US" dirty="0"/>
          </a:p>
        </p:txBody>
      </p:sp>
      <p:sp>
        <p:nvSpPr>
          <p:cNvPr id="12" name="文字版面配置區 3"/>
          <p:cNvSpPr>
            <a:spLocks noGrp="1"/>
          </p:cNvSpPr>
          <p:nvPr>
            <p:ph type="body" sz="half" idx="2"/>
          </p:nvPr>
        </p:nvSpPr>
        <p:spPr>
          <a:xfrm>
            <a:off x="234317" y="1859624"/>
            <a:ext cx="2949178" cy="4345969"/>
          </a:xfrm>
        </p:spPr>
        <p:txBody>
          <a:bodyPr/>
          <a:lstStyle>
            <a:lvl1pPr marL="0" indent="0">
              <a:buNone/>
              <a:defRPr lang="zh-TW" altLang="en-US"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fld id="{01CCC7AF-1080-4160-8AC3-AD2CE780BF3D}" type="datetimeFigureOut">
              <a:rPr lang="zh-TW" altLang="en-US" smtClean="0"/>
              <a:pPr/>
              <a:t>2021/1/18</a:t>
            </a:fld>
            <a:endParaRPr lang="zh-TW" altLang="en-US"/>
          </a:p>
        </p:txBody>
      </p:sp>
      <p:sp>
        <p:nvSpPr>
          <p:cNvPr id="6" name="頁尾版面配置區 4"/>
          <p:cNvSpPr>
            <a:spLocks noGrp="1"/>
          </p:cNvSpPr>
          <p:nvPr>
            <p:ph type="ftr" sz="quarter" idx="11"/>
          </p:nvPr>
        </p:nvSpPr>
        <p:spPr/>
        <p:txBody>
          <a:bodyPr/>
          <a:lstStyle>
            <a:lvl1pPr>
              <a:defRPr/>
            </a:lvl1pPr>
          </a:lstStyle>
          <a:p>
            <a:endParaRPr lang="zh-TW" altLang="en-US"/>
          </a:p>
        </p:txBody>
      </p:sp>
      <p:sp>
        <p:nvSpPr>
          <p:cNvPr id="7" name="投影片編號版面配置區 5"/>
          <p:cNvSpPr>
            <a:spLocks noGrp="1"/>
          </p:cNvSpPr>
          <p:nvPr>
            <p:ph type="sldNum" sz="quarter" idx="12"/>
          </p:nvPr>
        </p:nvSpPr>
        <p:spPr/>
        <p:txBody>
          <a:bodyPr/>
          <a:lstStyle>
            <a:lvl1pPr>
              <a:defRPr/>
            </a:lvl1pPr>
          </a:lstStyle>
          <a:p>
            <a:fld id="{B5F193B5-07F0-4B76-B4D8-3745C892FD73}" type="slidenum">
              <a:rPr lang="zh-TW" altLang="en-US" smtClean="0"/>
              <a:pPr/>
              <a:t>‹#›</a:t>
            </a:fld>
            <a:endParaRPr lang="zh-TW" altLang="en-US"/>
          </a:p>
        </p:txBody>
      </p:sp>
    </p:spTree>
    <p:extLst>
      <p:ext uri="{BB962C8B-B14F-4D97-AF65-F5344CB8AC3E}">
        <p14:creationId xmlns:p14="http://schemas.microsoft.com/office/powerpoint/2010/main" val="2333422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p:nvSpPr>
        <p:spPr>
          <a:xfrm>
            <a:off x="0" y="6426680"/>
            <a:ext cx="9144000" cy="43132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endParaRPr lang="zh-TW" altLang="en-US" sz="1350"/>
          </a:p>
        </p:txBody>
      </p:sp>
      <p:sp>
        <p:nvSpPr>
          <p:cNvPr id="1027" name="標題版面配置區 1"/>
          <p:cNvSpPr>
            <a:spLocks noGrp="1"/>
          </p:cNvSpPr>
          <p:nvPr>
            <p:ph type="title"/>
          </p:nvPr>
        </p:nvSpPr>
        <p:spPr bwMode="auto">
          <a:xfrm>
            <a:off x="221456" y="190500"/>
            <a:ext cx="8687991"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zh-TW" altLang="en-US" dirty="0"/>
          </a:p>
        </p:txBody>
      </p:sp>
      <p:sp>
        <p:nvSpPr>
          <p:cNvPr id="1028" name="文字版面配置區 2"/>
          <p:cNvSpPr>
            <a:spLocks noGrp="1"/>
          </p:cNvSpPr>
          <p:nvPr>
            <p:ph type="body" idx="1"/>
          </p:nvPr>
        </p:nvSpPr>
        <p:spPr bwMode="auto">
          <a:xfrm>
            <a:off x="212501" y="1047753"/>
            <a:ext cx="8696948"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7732130" y="6538823"/>
            <a:ext cx="697738" cy="20646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chemeClr val="bg1"/>
                </a:solidFill>
                <a:latin typeface="+mn-lt"/>
                <a:ea typeface="+mn-ea"/>
              </a:defRPr>
            </a:lvl1pPr>
          </a:lstStyle>
          <a:p>
            <a:fld id="{01CCC7AF-1080-4160-8AC3-AD2CE780BF3D}" type="datetimeFigureOut">
              <a:rPr lang="zh-TW" altLang="en-US" smtClean="0"/>
              <a:pPr/>
              <a:t>2021/1/18</a:t>
            </a:fld>
            <a:endParaRPr lang="zh-TW" altLang="en-US" dirty="0"/>
          </a:p>
        </p:txBody>
      </p:sp>
      <p:sp>
        <p:nvSpPr>
          <p:cNvPr id="5" name="頁尾版面配置區 4"/>
          <p:cNvSpPr>
            <a:spLocks noGrp="1"/>
          </p:cNvSpPr>
          <p:nvPr>
            <p:ph type="ftr" sz="quarter" idx="3"/>
          </p:nvPr>
        </p:nvSpPr>
        <p:spPr>
          <a:xfrm>
            <a:off x="1344051" y="6538823"/>
            <a:ext cx="6284452" cy="206466"/>
          </a:xfrm>
          <a:prstGeom prst="rect">
            <a:avLst/>
          </a:prstGeom>
        </p:spPr>
        <p:txBody>
          <a:bodyPr vert="horz" lIns="91440" tIns="45720" rIns="91440" bIns="45720" rtlCol="0" anchor="ctr"/>
          <a:lstStyle>
            <a:lvl1pPr algn="ctr" eaLnBrk="1" fontAlgn="auto" hangingPunct="1">
              <a:spcBef>
                <a:spcPts val="0"/>
              </a:spcBef>
              <a:spcAft>
                <a:spcPts val="0"/>
              </a:spcAft>
              <a:defRPr sz="900" dirty="0">
                <a:solidFill>
                  <a:schemeClr val="bg1"/>
                </a:solidFill>
                <a:latin typeface="+mn-lt"/>
                <a:ea typeface="+mn-ea"/>
              </a:defRPr>
            </a:lvl1pPr>
          </a:lstStyle>
          <a:p>
            <a:endParaRPr lang="zh-TW" altLang="en-US" dirty="0"/>
          </a:p>
        </p:txBody>
      </p:sp>
      <p:sp>
        <p:nvSpPr>
          <p:cNvPr id="6" name="投影片編號版面配置區 5"/>
          <p:cNvSpPr>
            <a:spLocks noGrp="1"/>
          </p:cNvSpPr>
          <p:nvPr>
            <p:ph type="sldNum" sz="quarter" idx="4"/>
          </p:nvPr>
        </p:nvSpPr>
        <p:spPr>
          <a:xfrm>
            <a:off x="8533496" y="6538823"/>
            <a:ext cx="358049" cy="20646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bg1"/>
                </a:solidFill>
              </a:defRPr>
            </a:lvl1pPr>
          </a:lstStyle>
          <a:p>
            <a:fld id="{B5F193B5-07F0-4B76-B4D8-3745C892FD73}" type="slidenum">
              <a:rPr lang="zh-TW" altLang="en-US" smtClean="0"/>
              <a:pPr/>
              <a:t>‹#›</a:t>
            </a:fld>
            <a:endParaRPr lang="zh-TW" altLang="en-US"/>
          </a:p>
        </p:txBody>
      </p:sp>
      <p:sp>
        <p:nvSpPr>
          <p:cNvPr id="12" name="文字方塊 11"/>
          <p:cNvSpPr txBox="1"/>
          <p:nvPr/>
        </p:nvSpPr>
        <p:spPr>
          <a:xfrm>
            <a:off x="318265" y="6498828"/>
            <a:ext cx="902811" cy="307777"/>
          </a:xfrm>
          <a:prstGeom prst="rect">
            <a:avLst/>
          </a:prstGeom>
          <a:noFill/>
          <a:effectLst>
            <a:outerShdw blurRad="50800" dist="38100" dir="2700000" algn="tl" rotWithShape="0">
              <a:prstClr val="black">
                <a:alpha val="40000"/>
              </a:prstClr>
            </a:outerShdw>
          </a:effectLst>
        </p:spPr>
        <p:txBody>
          <a:bodyPr wrap="none" rtlCol="0">
            <a:spAutoFit/>
          </a:bodyPr>
          <a:lstStyle/>
          <a:p>
            <a:pPr algn="ctr" eaLnBrk="1" fontAlgn="auto" hangingPunct="1">
              <a:spcBef>
                <a:spcPts val="0"/>
              </a:spcBef>
              <a:spcAft>
                <a:spcPts val="0"/>
              </a:spcAft>
            </a:pPr>
            <a:r>
              <a:rPr lang="zh-TW" altLang="en-US" sz="1400" b="1" dirty="0">
                <a:ln w="6350" cmpd="dbl">
                  <a:noFill/>
                </a:ln>
                <a:solidFill>
                  <a:schemeClr val="bg1">
                    <a:lumMod val="85000"/>
                  </a:schemeClr>
                </a:solidFill>
                <a:effectLst>
                  <a:outerShdw blurRad="38100" dist="38100" dir="2700000" algn="tl">
                    <a:srgbClr val="000000">
                      <a:alpha val="43137"/>
                    </a:srgbClr>
                  </a:outerShdw>
                </a:effectLst>
                <a:latin typeface="微軟正黑體" panose="020B0604030504040204" pitchFamily="34" charset="-120"/>
              </a:rPr>
              <a:t>寶迅科技</a:t>
            </a:r>
          </a:p>
        </p:txBody>
      </p:sp>
      <p:sp>
        <p:nvSpPr>
          <p:cNvPr id="11" name="手繪多邊形 10"/>
          <p:cNvSpPr>
            <a:spLocks noChangeAspect="1"/>
          </p:cNvSpPr>
          <p:nvPr/>
        </p:nvSpPr>
        <p:spPr>
          <a:xfrm>
            <a:off x="67988" y="6498828"/>
            <a:ext cx="292633" cy="279923"/>
          </a:xfrm>
          <a:custGeom>
            <a:avLst/>
            <a:gdLst>
              <a:gd name="connsiteX0" fmla="*/ 3803038 w 5746424"/>
              <a:gd name="connsiteY0" fmla="*/ 2987573 h 5746516"/>
              <a:gd name="connsiteX1" fmla="*/ 3791650 w 5746424"/>
              <a:gd name="connsiteY1" fmla="*/ 3062193 h 5746516"/>
              <a:gd name="connsiteX2" fmla="*/ 3062148 w 5746424"/>
              <a:gd name="connsiteY2" fmla="*/ 3791695 h 5746516"/>
              <a:gd name="connsiteX3" fmla="*/ 2987525 w 5746424"/>
              <a:gd name="connsiteY3" fmla="*/ 3803084 h 5746516"/>
              <a:gd name="connsiteX4" fmla="*/ 2987525 w 5746424"/>
              <a:gd name="connsiteY4" fmla="*/ 4322362 h 5746516"/>
              <a:gd name="connsiteX5" fmla="*/ 3021966 w 5746424"/>
              <a:gd name="connsiteY5" fmla="*/ 4320623 h 5746516"/>
              <a:gd name="connsiteX6" fmla="*/ 4320578 w 5746424"/>
              <a:gd name="connsiteY6" fmla="*/ 3022011 h 5746516"/>
              <a:gd name="connsiteX7" fmla="*/ 4322317 w 5746424"/>
              <a:gd name="connsiteY7" fmla="*/ 2987573 h 5746516"/>
              <a:gd name="connsiteX8" fmla="*/ 2987525 w 5746424"/>
              <a:gd name="connsiteY8" fmla="*/ 2987573 h 5746516"/>
              <a:gd name="connsiteX9" fmla="*/ 2987525 w 5746424"/>
              <a:gd name="connsiteY9" fmla="*/ 3446785 h 5746516"/>
              <a:gd name="connsiteX10" fmla="*/ 3092184 w 5746424"/>
              <a:gd name="connsiteY10" fmla="*/ 3412958 h 5746516"/>
              <a:gd name="connsiteX11" fmla="*/ 3424337 w 5746424"/>
              <a:gd name="connsiteY11" fmla="*/ 2991302 h 5746516"/>
              <a:gd name="connsiteX12" fmla="*/ 3424698 w 5746424"/>
              <a:gd name="connsiteY12" fmla="*/ 2987573 h 5746516"/>
              <a:gd name="connsiteX13" fmla="*/ 2321726 w 5746424"/>
              <a:gd name="connsiteY13" fmla="*/ 2987573 h 5746516"/>
              <a:gd name="connsiteX14" fmla="*/ 2322087 w 5746424"/>
              <a:gd name="connsiteY14" fmla="*/ 2991302 h 5746516"/>
              <a:gd name="connsiteX15" fmla="*/ 2654241 w 5746424"/>
              <a:gd name="connsiteY15" fmla="*/ 3412958 h 5746516"/>
              <a:gd name="connsiteX16" fmla="*/ 2758899 w 5746424"/>
              <a:gd name="connsiteY16" fmla="*/ 3446785 h 5746516"/>
              <a:gd name="connsiteX17" fmla="*/ 2758899 w 5746424"/>
              <a:gd name="connsiteY17" fmla="*/ 2987573 h 5746516"/>
              <a:gd name="connsiteX18" fmla="*/ 1424110 w 5746424"/>
              <a:gd name="connsiteY18" fmla="*/ 2987573 h 5746516"/>
              <a:gd name="connsiteX19" fmla="*/ 1425849 w 5746424"/>
              <a:gd name="connsiteY19" fmla="*/ 3022011 h 5746516"/>
              <a:gd name="connsiteX20" fmla="*/ 2724461 w 5746424"/>
              <a:gd name="connsiteY20" fmla="*/ 4320623 h 5746516"/>
              <a:gd name="connsiteX21" fmla="*/ 2758899 w 5746424"/>
              <a:gd name="connsiteY21" fmla="*/ 4322362 h 5746516"/>
              <a:gd name="connsiteX22" fmla="*/ 2758899 w 5746424"/>
              <a:gd name="connsiteY22" fmla="*/ 3803084 h 5746516"/>
              <a:gd name="connsiteX23" fmla="*/ 2684277 w 5746424"/>
              <a:gd name="connsiteY23" fmla="*/ 3791695 h 5746516"/>
              <a:gd name="connsiteX24" fmla="*/ 1954775 w 5746424"/>
              <a:gd name="connsiteY24" fmla="*/ 3062193 h 5746516"/>
              <a:gd name="connsiteX25" fmla="*/ 1943386 w 5746424"/>
              <a:gd name="connsiteY25" fmla="*/ 2987573 h 5746516"/>
              <a:gd name="connsiteX26" fmla="*/ 2758899 w 5746424"/>
              <a:gd name="connsiteY26" fmla="*/ 2299730 h 5746516"/>
              <a:gd name="connsiteX27" fmla="*/ 2654241 w 5746424"/>
              <a:gd name="connsiteY27" fmla="*/ 2333556 h 5746516"/>
              <a:gd name="connsiteX28" fmla="*/ 2322087 w 5746424"/>
              <a:gd name="connsiteY28" fmla="*/ 2755212 h 5746516"/>
              <a:gd name="connsiteX29" fmla="*/ 2321726 w 5746424"/>
              <a:gd name="connsiteY29" fmla="*/ 2758943 h 5746516"/>
              <a:gd name="connsiteX30" fmla="*/ 2758899 w 5746424"/>
              <a:gd name="connsiteY30" fmla="*/ 2758943 h 5746516"/>
              <a:gd name="connsiteX31" fmla="*/ 2987525 w 5746424"/>
              <a:gd name="connsiteY31" fmla="*/ 2299730 h 5746516"/>
              <a:gd name="connsiteX32" fmla="*/ 2987525 w 5746424"/>
              <a:gd name="connsiteY32" fmla="*/ 2758943 h 5746516"/>
              <a:gd name="connsiteX33" fmla="*/ 3424698 w 5746424"/>
              <a:gd name="connsiteY33" fmla="*/ 2758943 h 5746516"/>
              <a:gd name="connsiteX34" fmla="*/ 3424337 w 5746424"/>
              <a:gd name="connsiteY34" fmla="*/ 2755212 h 5746516"/>
              <a:gd name="connsiteX35" fmla="*/ 3092184 w 5746424"/>
              <a:gd name="connsiteY35" fmla="*/ 2333556 h 5746516"/>
              <a:gd name="connsiteX36" fmla="*/ 2758899 w 5746424"/>
              <a:gd name="connsiteY36" fmla="*/ 1424155 h 5746516"/>
              <a:gd name="connsiteX37" fmla="*/ 2724461 w 5746424"/>
              <a:gd name="connsiteY37" fmla="*/ 1425894 h 5746516"/>
              <a:gd name="connsiteX38" fmla="*/ 1425849 w 5746424"/>
              <a:gd name="connsiteY38" fmla="*/ 2724506 h 5746516"/>
              <a:gd name="connsiteX39" fmla="*/ 1424110 w 5746424"/>
              <a:gd name="connsiteY39" fmla="*/ 2758943 h 5746516"/>
              <a:gd name="connsiteX40" fmla="*/ 1943386 w 5746424"/>
              <a:gd name="connsiteY40" fmla="*/ 2758943 h 5746516"/>
              <a:gd name="connsiteX41" fmla="*/ 1954775 w 5746424"/>
              <a:gd name="connsiteY41" fmla="*/ 2684321 h 5746516"/>
              <a:gd name="connsiteX42" fmla="*/ 2684277 w 5746424"/>
              <a:gd name="connsiteY42" fmla="*/ 1954820 h 5746516"/>
              <a:gd name="connsiteX43" fmla="*/ 2758899 w 5746424"/>
              <a:gd name="connsiteY43" fmla="*/ 1943431 h 5746516"/>
              <a:gd name="connsiteX44" fmla="*/ 2987525 w 5746424"/>
              <a:gd name="connsiteY44" fmla="*/ 1424154 h 5746516"/>
              <a:gd name="connsiteX45" fmla="*/ 2987525 w 5746424"/>
              <a:gd name="connsiteY45" fmla="*/ 1943431 h 5746516"/>
              <a:gd name="connsiteX46" fmla="*/ 3062148 w 5746424"/>
              <a:gd name="connsiteY46" fmla="*/ 1954820 h 5746516"/>
              <a:gd name="connsiteX47" fmla="*/ 3791650 w 5746424"/>
              <a:gd name="connsiteY47" fmla="*/ 2684321 h 5746516"/>
              <a:gd name="connsiteX48" fmla="*/ 3803039 w 5746424"/>
              <a:gd name="connsiteY48" fmla="*/ 2758943 h 5746516"/>
              <a:gd name="connsiteX49" fmla="*/ 4322317 w 5746424"/>
              <a:gd name="connsiteY49" fmla="*/ 2758943 h 5746516"/>
              <a:gd name="connsiteX50" fmla="*/ 4320578 w 5746424"/>
              <a:gd name="connsiteY50" fmla="*/ 2724506 h 5746516"/>
              <a:gd name="connsiteX51" fmla="*/ 3021966 w 5746424"/>
              <a:gd name="connsiteY51" fmla="*/ 1425894 h 5746516"/>
              <a:gd name="connsiteX52" fmla="*/ 2758899 w 5746424"/>
              <a:gd name="connsiteY52" fmla="*/ 0 h 5746516"/>
              <a:gd name="connsiteX53" fmla="*/ 2987525 w 5746424"/>
              <a:gd name="connsiteY53" fmla="*/ 0 h 5746516"/>
              <a:gd name="connsiteX54" fmla="*/ 2987525 w 5746424"/>
              <a:gd name="connsiteY54" fmla="*/ 895108 h 5746516"/>
              <a:gd name="connsiteX55" fmla="*/ 3076058 w 5746424"/>
              <a:gd name="connsiteY55" fmla="*/ 899579 h 5746516"/>
              <a:gd name="connsiteX56" fmla="*/ 4846892 w 5746424"/>
              <a:gd name="connsiteY56" fmla="*/ 2670414 h 5746516"/>
              <a:gd name="connsiteX57" fmla="*/ 4851363 w 5746424"/>
              <a:gd name="connsiteY57" fmla="*/ 2758943 h 5746516"/>
              <a:gd name="connsiteX58" fmla="*/ 5746424 w 5746424"/>
              <a:gd name="connsiteY58" fmla="*/ 2758943 h 5746516"/>
              <a:gd name="connsiteX59" fmla="*/ 5746424 w 5746424"/>
              <a:gd name="connsiteY59" fmla="*/ 2987573 h 5746516"/>
              <a:gd name="connsiteX60" fmla="*/ 4851363 w 5746424"/>
              <a:gd name="connsiteY60" fmla="*/ 2987573 h 5746516"/>
              <a:gd name="connsiteX61" fmla="*/ 4846892 w 5746424"/>
              <a:gd name="connsiteY61" fmla="*/ 3076103 h 5746516"/>
              <a:gd name="connsiteX62" fmla="*/ 3076058 w 5746424"/>
              <a:gd name="connsiteY62" fmla="*/ 4846938 h 5746516"/>
              <a:gd name="connsiteX63" fmla="*/ 2987525 w 5746424"/>
              <a:gd name="connsiteY63" fmla="*/ 4851408 h 5746516"/>
              <a:gd name="connsiteX64" fmla="*/ 2987525 w 5746424"/>
              <a:gd name="connsiteY64" fmla="*/ 5746516 h 5746516"/>
              <a:gd name="connsiteX65" fmla="*/ 2758899 w 5746424"/>
              <a:gd name="connsiteY65" fmla="*/ 5746516 h 5746516"/>
              <a:gd name="connsiteX66" fmla="*/ 2758899 w 5746424"/>
              <a:gd name="connsiteY66" fmla="*/ 4857180 h 5746516"/>
              <a:gd name="connsiteX67" fmla="*/ 889291 w 5746424"/>
              <a:gd name="connsiteY67" fmla="*/ 4857180 h 5746516"/>
              <a:gd name="connsiteX68" fmla="*/ 889291 w 5746424"/>
              <a:gd name="connsiteY68" fmla="*/ 2987573 h 5746516"/>
              <a:gd name="connsiteX69" fmla="*/ 0 w 5746424"/>
              <a:gd name="connsiteY69" fmla="*/ 2987573 h 5746516"/>
              <a:gd name="connsiteX70" fmla="*/ 0 w 5746424"/>
              <a:gd name="connsiteY70" fmla="*/ 2758943 h 5746516"/>
              <a:gd name="connsiteX71" fmla="*/ 889291 w 5746424"/>
              <a:gd name="connsiteY71" fmla="*/ 2758943 h 5746516"/>
              <a:gd name="connsiteX72" fmla="*/ 889291 w 5746424"/>
              <a:gd name="connsiteY72" fmla="*/ 889336 h 5746516"/>
              <a:gd name="connsiteX73" fmla="*/ 2758899 w 5746424"/>
              <a:gd name="connsiteY73" fmla="*/ 889336 h 574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746424" h="5746516">
                <a:moveTo>
                  <a:pt x="3803038" y="2987573"/>
                </a:moveTo>
                <a:lnTo>
                  <a:pt x="3791650" y="3062193"/>
                </a:lnTo>
                <a:cubicBezTo>
                  <a:pt x="3716721" y="3428360"/>
                  <a:pt x="3428316" y="3716766"/>
                  <a:pt x="3062148" y="3791695"/>
                </a:cubicBezTo>
                <a:lnTo>
                  <a:pt x="2987525" y="3803084"/>
                </a:lnTo>
                <a:lnTo>
                  <a:pt x="2987525" y="4322362"/>
                </a:lnTo>
                <a:lnTo>
                  <a:pt x="3021966" y="4320623"/>
                </a:lnTo>
                <a:cubicBezTo>
                  <a:pt x="3706687" y="4251086"/>
                  <a:pt x="4251041" y="3706732"/>
                  <a:pt x="4320578" y="3022011"/>
                </a:cubicBezTo>
                <a:lnTo>
                  <a:pt x="4322317" y="2987573"/>
                </a:lnTo>
                <a:close/>
                <a:moveTo>
                  <a:pt x="2987525" y="2987573"/>
                </a:moveTo>
                <a:lnTo>
                  <a:pt x="2987525" y="3446785"/>
                </a:lnTo>
                <a:lnTo>
                  <a:pt x="3092184" y="3412958"/>
                </a:lnTo>
                <a:cubicBezTo>
                  <a:pt x="3260441" y="3338859"/>
                  <a:pt x="3386869" y="3181951"/>
                  <a:pt x="3424337" y="2991302"/>
                </a:cubicBezTo>
                <a:lnTo>
                  <a:pt x="3424698" y="2987573"/>
                </a:lnTo>
                <a:close/>
                <a:moveTo>
                  <a:pt x="2321726" y="2987573"/>
                </a:moveTo>
                <a:lnTo>
                  <a:pt x="2322087" y="2991302"/>
                </a:lnTo>
                <a:cubicBezTo>
                  <a:pt x="2359556" y="3181951"/>
                  <a:pt x="2485983" y="3338859"/>
                  <a:pt x="2654241" y="3412958"/>
                </a:cubicBezTo>
                <a:lnTo>
                  <a:pt x="2758899" y="3446785"/>
                </a:lnTo>
                <a:lnTo>
                  <a:pt x="2758899" y="2987573"/>
                </a:lnTo>
                <a:close/>
                <a:moveTo>
                  <a:pt x="1424110" y="2987573"/>
                </a:moveTo>
                <a:lnTo>
                  <a:pt x="1425849" y="3022011"/>
                </a:lnTo>
                <a:cubicBezTo>
                  <a:pt x="1495386" y="3706732"/>
                  <a:pt x="2039739" y="4251086"/>
                  <a:pt x="2724461" y="4320623"/>
                </a:cubicBezTo>
                <a:lnTo>
                  <a:pt x="2758899" y="4322362"/>
                </a:lnTo>
                <a:lnTo>
                  <a:pt x="2758899" y="3803084"/>
                </a:lnTo>
                <a:lnTo>
                  <a:pt x="2684277" y="3791695"/>
                </a:lnTo>
                <a:cubicBezTo>
                  <a:pt x="2318109" y="3716766"/>
                  <a:pt x="2029703" y="3428360"/>
                  <a:pt x="1954775" y="3062193"/>
                </a:cubicBezTo>
                <a:lnTo>
                  <a:pt x="1943386" y="2987573"/>
                </a:lnTo>
                <a:close/>
                <a:moveTo>
                  <a:pt x="2758899" y="2299730"/>
                </a:moveTo>
                <a:lnTo>
                  <a:pt x="2654241" y="2333556"/>
                </a:lnTo>
                <a:cubicBezTo>
                  <a:pt x="2485983" y="2407655"/>
                  <a:pt x="2359556" y="2564564"/>
                  <a:pt x="2322087" y="2755212"/>
                </a:cubicBezTo>
                <a:lnTo>
                  <a:pt x="2321726" y="2758943"/>
                </a:lnTo>
                <a:lnTo>
                  <a:pt x="2758899" y="2758943"/>
                </a:lnTo>
                <a:close/>
                <a:moveTo>
                  <a:pt x="2987525" y="2299730"/>
                </a:moveTo>
                <a:lnTo>
                  <a:pt x="2987525" y="2758943"/>
                </a:lnTo>
                <a:lnTo>
                  <a:pt x="3424698" y="2758943"/>
                </a:lnTo>
                <a:lnTo>
                  <a:pt x="3424337" y="2755212"/>
                </a:lnTo>
                <a:cubicBezTo>
                  <a:pt x="3386869" y="2564564"/>
                  <a:pt x="3260441" y="2407655"/>
                  <a:pt x="3092184" y="2333556"/>
                </a:cubicBezTo>
                <a:close/>
                <a:moveTo>
                  <a:pt x="2758899" y="1424155"/>
                </a:moveTo>
                <a:lnTo>
                  <a:pt x="2724461" y="1425894"/>
                </a:lnTo>
                <a:cubicBezTo>
                  <a:pt x="2039739" y="1495431"/>
                  <a:pt x="1495386" y="2039784"/>
                  <a:pt x="1425849" y="2724506"/>
                </a:cubicBezTo>
                <a:lnTo>
                  <a:pt x="1424110" y="2758943"/>
                </a:lnTo>
                <a:lnTo>
                  <a:pt x="1943386" y="2758943"/>
                </a:lnTo>
                <a:lnTo>
                  <a:pt x="1954775" y="2684321"/>
                </a:lnTo>
                <a:cubicBezTo>
                  <a:pt x="2029703" y="2318154"/>
                  <a:pt x="2318109" y="2029748"/>
                  <a:pt x="2684277" y="1954820"/>
                </a:cubicBezTo>
                <a:lnTo>
                  <a:pt x="2758899" y="1943431"/>
                </a:lnTo>
                <a:close/>
                <a:moveTo>
                  <a:pt x="2987525" y="1424154"/>
                </a:moveTo>
                <a:lnTo>
                  <a:pt x="2987525" y="1943431"/>
                </a:lnTo>
                <a:lnTo>
                  <a:pt x="3062148" y="1954820"/>
                </a:lnTo>
                <a:cubicBezTo>
                  <a:pt x="3428316" y="2029748"/>
                  <a:pt x="3716721" y="2318154"/>
                  <a:pt x="3791650" y="2684321"/>
                </a:cubicBezTo>
                <a:lnTo>
                  <a:pt x="3803039" y="2758943"/>
                </a:lnTo>
                <a:lnTo>
                  <a:pt x="4322317" y="2758943"/>
                </a:lnTo>
                <a:lnTo>
                  <a:pt x="4320578" y="2724506"/>
                </a:lnTo>
                <a:cubicBezTo>
                  <a:pt x="4251041" y="2039784"/>
                  <a:pt x="3706687" y="1495431"/>
                  <a:pt x="3021966" y="1425894"/>
                </a:cubicBezTo>
                <a:close/>
                <a:moveTo>
                  <a:pt x="2758899" y="0"/>
                </a:moveTo>
                <a:lnTo>
                  <a:pt x="2987525" y="0"/>
                </a:lnTo>
                <a:lnTo>
                  <a:pt x="2987525" y="895108"/>
                </a:lnTo>
                <a:lnTo>
                  <a:pt x="3076058" y="899579"/>
                </a:lnTo>
                <a:cubicBezTo>
                  <a:pt x="4009769" y="994403"/>
                  <a:pt x="4752069" y="1736703"/>
                  <a:pt x="4846892" y="2670414"/>
                </a:cubicBezTo>
                <a:lnTo>
                  <a:pt x="4851363" y="2758943"/>
                </a:lnTo>
                <a:lnTo>
                  <a:pt x="5746424" y="2758943"/>
                </a:lnTo>
                <a:lnTo>
                  <a:pt x="5746424" y="2987573"/>
                </a:lnTo>
                <a:lnTo>
                  <a:pt x="4851363" y="2987573"/>
                </a:lnTo>
                <a:lnTo>
                  <a:pt x="4846892" y="3076103"/>
                </a:lnTo>
                <a:cubicBezTo>
                  <a:pt x="4752069" y="4009814"/>
                  <a:pt x="4009769" y="4752114"/>
                  <a:pt x="3076058" y="4846938"/>
                </a:cubicBezTo>
                <a:lnTo>
                  <a:pt x="2987525" y="4851408"/>
                </a:lnTo>
                <a:lnTo>
                  <a:pt x="2987525" y="5746516"/>
                </a:lnTo>
                <a:lnTo>
                  <a:pt x="2758899" y="5746516"/>
                </a:lnTo>
                <a:lnTo>
                  <a:pt x="2758899" y="4857180"/>
                </a:lnTo>
                <a:lnTo>
                  <a:pt x="889291" y="4857180"/>
                </a:lnTo>
                <a:lnTo>
                  <a:pt x="889291" y="2987573"/>
                </a:lnTo>
                <a:lnTo>
                  <a:pt x="0" y="2987573"/>
                </a:lnTo>
                <a:lnTo>
                  <a:pt x="0" y="2758943"/>
                </a:lnTo>
                <a:lnTo>
                  <a:pt x="889291" y="2758943"/>
                </a:lnTo>
                <a:lnTo>
                  <a:pt x="889291" y="889336"/>
                </a:lnTo>
                <a:lnTo>
                  <a:pt x="2758899" y="889336"/>
                </a:lnTo>
                <a:close/>
              </a:path>
            </a:pathLst>
          </a:custGeom>
          <a:gradFill flip="none" rotWithShape="1">
            <a:gsLst>
              <a:gs pos="0">
                <a:srgbClr val="5B9BD5">
                  <a:lumMod val="60000"/>
                  <a:lumOff val="40000"/>
                </a:srgbClr>
              </a:gs>
              <a:gs pos="30000">
                <a:srgbClr val="4472C4">
                  <a:satMod val="110000"/>
                  <a:lumMod val="100000"/>
                  <a:shade val="100000"/>
                </a:srgbClr>
              </a:gs>
              <a:gs pos="100000">
                <a:srgbClr val="4472C4">
                  <a:lumMod val="50000"/>
                </a:srgbClr>
              </a:gs>
            </a:gsLst>
            <a:lin ang="4500000" scaled="0"/>
            <a:tileRect/>
          </a:gradFill>
          <a:ln>
            <a:solidFill>
              <a:srgbClr val="4472C4">
                <a:lumMod val="40000"/>
                <a:lumOff val="60000"/>
              </a:srgbClr>
            </a:solidFill>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144764615"/>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rtl="0" eaLnBrk="1" fontAlgn="base" hangingPunct="1">
        <a:lnSpc>
          <a:spcPct val="90000"/>
        </a:lnSpc>
        <a:spcBef>
          <a:spcPct val="0"/>
        </a:spcBef>
        <a:spcAft>
          <a:spcPct val="0"/>
        </a:spcAft>
        <a:defRPr lang="zh-TW" altLang="en-US" sz="4000" b="1" kern="1200" dirty="0">
          <a:solidFill>
            <a:schemeClr val="tx1"/>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Arial" charset="0"/>
          <a:ea typeface="微軟正黑體" pitchFamily="34" charset="-120"/>
        </a:defRPr>
      </a:lvl2pPr>
      <a:lvl3pPr algn="l" rtl="0" eaLnBrk="1" fontAlgn="base" hangingPunct="1">
        <a:lnSpc>
          <a:spcPct val="90000"/>
        </a:lnSpc>
        <a:spcBef>
          <a:spcPct val="0"/>
        </a:spcBef>
        <a:spcAft>
          <a:spcPct val="0"/>
        </a:spcAft>
        <a:defRPr sz="3300">
          <a:solidFill>
            <a:schemeClr val="tx1"/>
          </a:solidFill>
          <a:latin typeface="Arial" charset="0"/>
          <a:ea typeface="微軟正黑體" pitchFamily="34" charset="-120"/>
        </a:defRPr>
      </a:lvl3pPr>
      <a:lvl4pPr algn="l" rtl="0" eaLnBrk="1" fontAlgn="base" hangingPunct="1">
        <a:lnSpc>
          <a:spcPct val="90000"/>
        </a:lnSpc>
        <a:spcBef>
          <a:spcPct val="0"/>
        </a:spcBef>
        <a:spcAft>
          <a:spcPct val="0"/>
        </a:spcAft>
        <a:defRPr sz="3300">
          <a:solidFill>
            <a:schemeClr val="tx1"/>
          </a:solidFill>
          <a:latin typeface="Arial" charset="0"/>
          <a:ea typeface="微軟正黑體" pitchFamily="34" charset="-120"/>
        </a:defRPr>
      </a:lvl4pPr>
      <a:lvl5pPr algn="l" rtl="0" eaLnBrk="1" fontAlgn="base" hangingPunct="1">
        <a:lnSpc>
          <a:spcPct val="90000"/>
        </a:lnSpc>
        <a:spcBef>
          <a:spcPct val="0"/>
        </a:spcBef>
        <a:spcAft>
          <a:spcPct val="0"/>
        </a:spcAft>
        <a:defRPr sz="3300">
          <a:solidFill>
            <a:schemeClr val="tx1"/>
          </a:solidFill>
          <a:latin typeface="Arial" charset="0"/>
          <a:ea typeface="微軟正黑體" pitchFamily="34" charset="-120"/>
        </a:defRPr>
      </a:lvl5pPr>
      <a:lvl6pPr marL="342900" algn="l" rtl="0" eaLnBrk="1" fontAlgn="base" hangingPunct="1">
        <a:lnSpc>
          <a:spcPct val="90000"/>
        </a:lnSpc>
        <a:spcBef>
          <a:spcPct val="0"/>
        </a:spcBef>
        <a:spcAft>
          <a:spcPct val="0"/>
        </a:spcAft>
        <a:defRPr sz="3300">
          <a:solidFill>
            <a:schemeClr val="tx1"/>
          </a:solidFill>
          <a:latin typeface="Arial" charset="0"/>
          <a:ea typeface="微軟正黑體" pitchFamily="34" charset="-120"/>
        </a:defRPr>
      </a:lvl6pPr>
      <a:lvl7pPr marL="685800" algn="l" rtl="0" eaLnBrk="1" fontAlgn="base" hangingPunct="1">
        <a:lnSpc>
          <a:spcPct val="90000"/>
        </a:lnSpc>
        <a:spcBef>
          <a:spcPct val="0"/>
        </a:spcBef>
        <a:spcAft>
          <a:spcPct val="0"/>
        </a:spcAft>
        <a:defRPr sz="3300">
          <a:solidFill>
            <a:schemeClr val="tx1"/>
          </a:solidFill>
          <a:latin typeface="Arial" charset="0"/>
          <a:ea typeface="微軟正黑體" pitchFamily="34" charset="-120"/>
        </a:defRPr>
      </a:lvl7pPr>
      <a:lvl8pPr marL="1028700" algn="l" rtl="0" eaLnBrk="1" fontAlgn="base" hangingPunct="1">
        <a:lnSpc>
          <a:spcPct val="90000"/>
        </a:lnSpc>
        <a:spcBef>
          <a:spcPct val="0"/>
        </a:spcBef>
        <a:spcAft>
          <a:spcPct val="0"/>
        </a:spcAft>
        <a:defRPr sz="3300">
          <a:solidFill>
            <a:schemeClr val="tx1"/>
          </a:solidFill>
          <a:latin typeface="Arial" charset="0"/>
          <a:ea typeface="微軟正黑體" pitchFamily="34" charset="-120"/>
        </a:defRPr>
      </a:lvl8pPr>
      <a:lvl9pPr marL="1371600" algn="l" rtl="0" eaLnBrk="1" fontAlgn="base" hangingPunct="1">
        <a:lnSpc>
          <a:spcPct val="90000"/>
        </a:lnSpc>
        <a:spcBef>
          <a:spcPct val="0"/>
        </a:spcBef>
        <a:spcAft>
          <a:spcPct val="0"/>
        </a:spcAft>
        <a:defRPr sz="3300">
          <a:solidFill>
            <a:schemeClr val="tx1"/>
          </a:solidFill>
          <a:latin typeface="Arial" charset="0"/>
          <a:ea typeface="微軟正黑體" pitchFamily="34" charset="-120"/>
        </a:defRPr>
      </a:lvl9pPr>
    </p:titleStyle>
    <p:bodyStyle>
      <a:lvl1pPr marL="171450" indent="-171450" algn="l" rtl="0" eaLnBrk="1" fontAlgn="base" hangingPunct="1">
        <a:lnSpc>
          <a:spcPct val="100000"/>
        </a:lnSpc>
        <a:spcBef>
          <a:spcPts val="300"/>
        </a:spcBef>
        <a:spcAft>
          <a:spcPts val="300"/>
        </a:spcAft>
        <a:buFont typeface="Arial" charset="0"/>
        <a:buChar char="•"/>
        <a:defRPr lang="zh-TW" altLang="en-US" sz="3200" kern="1200" dirty="0">
          <a:solidFill>
            <a:schemeClr val="tx1"/>
          </a:solidFill>
          <a:latin typeface="+mn-lt"/>
          <a:ea typeface="+mn-ea"/>
          <a:cs typeface="+mn-cs"/>
        </a:defRPr>
      </a:lvl1pPr>
      <a:lvl2pPr marL="514350" indent="-171450" algn="l" rtl="0" eaLnBrk="1" fontAlgn="base" hangingPunct="1">
        <a:lnSpc>
          <a:spcPct val="100000"/>
        </a:lnSpc>
        <a:spcBef>
          <a:spcPts val="300"/>
        </a:spcBef>
        <a:spcAft>
          <a:spcPts val="300"/>
        </a:spcAft>
        <a:buFont typeface="Arial" charset="0"/>
        <a:buChar char="•"/>
        <a:defRPr lang="zh-TW" altLang="en-US" sz="2800" kern="1200" dirty="0">
          <a:solidFill>
            <a:schemeClr val="tx1"/>
          </a:solidFill>
          <a:latin typeface="+mn-lt"/>
          <a:ea typeface="+mn-ea"/>
          <a:cs typeface="+mn-cs"/>
        </a:defRPr>
      </a:lvl2pPr>
      <a:lvl3pPr marL="857250" indent="-171450" algn="l" rtl="0" eaLnBrk="1" fontAlgn="base" hangingPunct="1">
        <a:lnSpc>
          <a:spcPct val="100000"/>
        </a:lnSpc>
        <a:spcBef>
          <a:spcPts val="300"/>
        </a:spcBef>
        <a:spcAft>
          <a:spcPts val="300"/>
        </a:spcAft>
        <a:buFont typeface="Arial" charset="0"/>
        <a:buChar char="•"/>
        <a:defRPr lang="zh-TW" altLang="en-US" sz="2400" kern="1200" dirty="0">
          <a:solidFill>
            <a:schemeClr val="tx1"/>
          </a:solidFill>
          <a:latin typeface="+mn-lt"/>
          <a:ea typeface="+mn-ea"/>
          <a:cs typeface="+mn-cs"/>
        </a:defRPr>
      </a:lvl3pPr>
      <a:lvl4pPr marL="1200150" indent="-171450" algn="l" rtl="0" eaLnBrk="1" fontAlgn="base" hangingPunct="1">
        <a:lnSpc>
          <a:spcPct val="100000"/>
        </a:lnSpc>
        <a:spcBef>
          <a:spcPts val="300"/>
        </a:spcBef>
        <a:spcAft>
          <a:spcPts val="300"/>
        </a:spcAft>
        <a:buFont typeface="Arial" charset="0"/>
        <a:buChar char="•"/>
        <a:defRPr lang="zh-TW" altLang="en-US" sz="2000" kern="1200" dirty="0">
          <a:solidFill>
            <a:schemeClr val="tx1"/>
          </a:solidFill>
          <a:latin typeface="+mn-lt"/>
          <a:ea typeface="+mn-ea"/>
          <a:cs typeface="+mn-cs"/>
        </a:defRPr>
      </a:lvl4pPr>
      <a:lvl5pPr marL="1543050" indent="-171450" algn="l" rtl="0" eaLnBrk="1" fontAlgn="base" hangingPunct="1">
        <a:lnSpc>
          <a:spcPct val="100000"/>
        </a:lnSpc>
        <a:spcBef>
          <a:spcPts val="300"/>
        </a:spcBef>
        <a:spcAft>
          <a:spcPts val="300"/>
        </a:spcAft>
        <a:buFont typeface="Arial" charset="0"/>
        <a:buChar char="•"/>
        <a:defRPr lang="zh-TW" altLang="en-US"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54869" y="1345721"/>
            <a:ext cx="7841876" cy="1140345"/>
          </a:xfrm>
        </p:spPr>
        <p:txBody>
          <a:bodyPr/>
          <a:lstStyle/>
          <a:p>
            <a:r>
              <a:rPr lang="zh-TW" altLang="en-US" sz="5400" dirty="0" smtClean="0">
                <a:latin typeface="標楷體" panose="03000509000000000000" pitchFamily="65" charset="-120"/>
                <a:ea typeface="標楷體" panose="03000509000000000000" pitchFamily="65" charset="-120"/>
              </a:rPr>
              <a:t>危 害 預 知</a:t>
            </a:r>
            <a:endParaRPr lang="zh-TW" altLang="en-US" sz="5400" dirty="0">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a:xfrm>
            <a:off x="3183078" y="4061612"/>
            <a:ext cx="2785459" cy="1150468"/>
          </a:xfrm>
        </p:spPr>
        <p:txBody>
          <a:bodyPr/>
          <a:lstStyle/>
          <a:p>
            <a:r>
              <a:rPr lang="zh-TW" altLang="en-US" b="1" dirty="0" smtClean="0"/>
              <a:t>何祁峰 </a:t>
            </a:r>
            <a:endParaRPr lang="en-US" altLang="zh-TW" b="1" dirty="0"/>
          </a:p>
          <a:p>
            <a:r>
              <a:rPr lang="en-US" altLang="zh-TW" b="1" dirty="0" smtClean="0"/>
              <a:t>2021.1.30</a:t>
            </a:r>
          </a:p>
        </p:txBody>
      </p:sp>
    </p:spTree>
    <p:extLst>
      <p:ext uri="{BB962C8B-B14F-4D97-AF65-F5344CB8AC3E}">
        <p14:creationId xmlns:p14="http://schemas.microsoft.com/office/powerpoint/2010/main" val="372092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543464" y="879895"/>
            <a:ext cx="8151962" cy="4154984"/>
          </a:xfrm>
          <a:prstGeom prst="rect">
            <a:avLst/>
          </a:prstGeom>
          <a:noFill/>
        </p:spPr>
        <p:txBody>
          <a:bodyPr wrap="square" rtlCol="0">
            <a:spAutoFit/>
          </a:bodyPr>
          <a:lstStyle/>
          <a:p>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二</a:t>
            </a:r>
            <a:r>
              <a:rPr lang="en-US" altLang="zh-TW" sz="2800" dirty="0">
                <a:latin typeface="標楷體" panose="03000509000000000000" pitchFamily="65" charset="-120"/>
                <a:ea typeface="標楷體" panose="03000509000000000000" pitchFamily="65" charset="-120"/>
              </a:rPr>
              <a:t>) </a:t>
            </a:r>
            <a:r>
              <a:rPr lang="zh-TW" altLang="en-US" sz="2800" dirty="0">
                <a:latin typeface="標楷體" panose="03000509000000000000" pitchFamily="65" charset="-120"/>
                <a:ea typeface="標楷體" panose="03000509000000000000" pitchFamily="65" charset="-120"/>
              </a:rPr>
              <a:t>行政管制 </a:t>
            </a:r>
            <a:endParaRPr lang="en-US" altLang="zh-TW" sz="2800" dirty="0" smtClean="0">
              <a:latin typeface="標楷體" panose="03000509000000000000" pitchFamily="65" charset="-120"/>
              <a:ea typeface="標楷體" panose="03000509000000000000" pitchFamily="65" charset="-120"/>
            </a:endParaRPr>
          </a:p>
          <a:p>
            <a:endParaRPr lang="en-US" altLang="zh-TW" dirty="0" smtClean="0"/>
          </a:p>
          <a:p>
            <a:r>
              <a:rPr lang="zh-TW" altLang="en-US" sz="2000" dirty="0" smtClean="0">
                <a:latin typeface="標楷體" panose="03000509000000000000" pitchFamily="65" charset="-120"/>
                <a:ea typeface="標楷體" panose="03000509000000000000" pitchFamily="65" charset="-120"/>
              </a:rPr>
              <a:t>  若</a:t>
            </a:r>
            <a:r>
              <a:rPr lang="zh-TW" altLang="en-US" sz="2000" dirty="0">
                <a:latin typeface="標楷體" panose="03000509000000000000" pitchFamily="65" charset="-120"/>
                <a:ea typeface="標楷體" panose="03000509000000000000" pitchFamily="65" charset="-120"/>
              </a:rPr>
              <a:t>環境中的化學性或物理性危害，不能或尚未能用工程管制方法來使 勞工的暴露減低至特定的安全水準時，或經由各種健康檢查而發現勞工</a:t>
            </a:r>
            <a:r>
              <a:rPr lang="zh-TW" altLang="en-US" sz="2000" dirty="0" smtClean="0">
                <a:latin typeface="標楷體" panose="03000509000000000000" pitchFamily="65" charset="-120"/>
                <a:ea typeface="標楷體" panose="03000509000000000000" pitchFamily="65" charset="-120"/>
              </a:rPr>
              <a:t>已有</a:t>
            </a:r>
            <a:r>
              <a:rPr lang="zh-TW" altLang="en-US" sz="2000" dirty="0">
                <a:latin typeface="標楷體" panose="03000509000000000000" pitchFamily="65" charset="-120"/>
                <a:ea typeface="標楷體" panose="03000509000000000000" pitchFamily="65" charset="-120"/>
              </a:rPr>
              <a:t>過量暴露之徵象時，則不得不用行政管理予以補救，其法為</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r>
              <a:rPr lang="zh-TW" altLang="en-US" dirty="0" smtClean="0"/>
              <a:t> </a:t>
            </a:r>
            <a:endParaRPr lang="en-US" altLang="zh-TW" dirty="0" smtClean="0"/>
          </a:p>
          <a:p>
            <a:pPr marL="342900" indent="-342900">
              <a:buAutoNum type="arabicPeriod"/>
            </a:pPr>
            <a:r>
              <a:rPr lang="zh-TW" altLang="en-US" sz="2000" dirty="0" smtClean="0">
                <a:latin typeface="標楷體" panose="03000509000000000000" pitchFamily="65" charset="-120"/>
                <a:ea typeface="標楷體" panose="03000509000000000000" pitchFamily="65" charset="-120"/>
              </a:rPr>
              <a:t>縮短</a:t>
            </a:r>
            <a:r>
              <a:rPr lang="zh-TW" altLang="en-US" sz="2000" dirty="0">
                <a:latin typeface="標楷體" panose="03000509000000000000" pitchFamily="65" charset="-120"/>
                <a:ea typeface="標楷體" panose="03000509000000000000" pitchFamily="65" charset="-120"/>
              </a:rPr>
              <a:t>勞工的工作時間</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 </a:t>
            </a:r>
            <a:endParaRPr lang="en-US" altLang="zh-TW" sz="2000" dirty="0" smtClean="0">
              <a:latin typeface="標楷體" panose="03000509000000000000" pitchFamily="65" charset="-120"/>
              <a:ea typeface="標楷體" panose="03000509000000000000" pitchFamily="65" charset="-120"/>
            </a:endParaRPr>
          </a:p>
          <a:p>
            <a:r>
              <a:rPr lang="en-US" altLang="zh-TW" sz="2000" dirty="0" smtClean="0">
                <a:latin typeface="標楷體" panose="03000509000000000000" pitchFamily="65" charset="-120"/>
                <a:ea typeface="標楷體" panose="03000509000000000000" pitchFamily="65" charset="-120"/>
              </a:rPr>
              <a:t>2</a:t>
            </a:r>
            <a:r>
              <a:rPr lang="en-US" altLang="zh-TW" sz="2000" dirty="0">
                <a:latin typeface="標楷體" panose="03000509000000000000" pitchFamily="65" charset="-120"/>
                <a:ea typeface="標楷體" panose="03000509000000000000" pitchFamily="65" charset="-120"/>
              </a:rPr>
              <a:t>. </a:t>
            </a:r>
            <a:r>
              <a:rPr lang="zh-TW" altLang="en-US" sz="2000" dirty="0">
                <a:latin typeface="標楷體" panose="03000509000000000000" pitchFamily="65" charset="-120"/>
                <a:ea typeface="標楷體" panose="03000509000000000000" pitchFamily="65" charset="-120"/>
              </a:rPr>
              <a:t>輪換勞工所任的工作</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 </a:t>
            </a:r>
            <a:endParaRPr lang="en-US" altLang="zh-TW" sz="2000" dirty="0" smtClean="0">
              <a:latin typeface="標楷體" panose="03000509000000000000" pitchFamily="65" charset="-120"/>
              <a:ea typeface="標楷體" panose="03000509000000000000" pitchFamily="65" charset="-120"/>
            </a:endParaRPr>
          </a:p>
          <a:p>
            <a:r>
              <a:rPr lang="en-US" altLang="zh-TW" sz="2000" dirty="0" smtClean="0">
                <a:latin typeface="標楷體" panose="03000509000000000000" pitchFamily="65" charset="-120"/>
                <a:ea typeface="標楷體" panose="03000509000000000000" pitchFamily="65" charset="-120"/>
              </a:rPr>
              <a:t>3</a:t>
            </a:r>
            <a:r>
              <a:rPr lang="en-US" altLang="zh-TW" sz="2000" dirty="0">
                <a:latin typeface="標楷體" panose="03000509000000000000" pitchFamily="65" charset="-120"/>
                <a:ea typeface="標楷體" panose="03000509000000000000" pitchFamily="65" charset="-120"/>
              </a:rPr>
              <a:t>. </a:t>
            </a:r>
            <a:r>
              <a:rPr lang="zh-TW" altLang="en-US" sz="2000" dirty="0">
                <a:latin typeface="標楷體" panose="03000509000000000000" pitchFamily="65" charset="-120"/>
                <a:ea typeface="標楷體" panose="03000509000000000000" pitchFamily="65" charset="-120"/>
              </a:rPr>
              <a:t>永久或暫時的調任其他工作</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 </a:t>
            </a:r>
            <a:endParaRPr lang="en-US" altLang="zh-TW" sz="2000" dirty="0" smtClean="0">
              <a:latin typeface="標楷體" panose="03000509000000000000" pitchFamily="65" charset="-120"/>
              <a:ea typeface="標楷體" panose="03000509000000000000" pitchFamily="65" charset="-120"/>
            </a:endParaRPr>
          </a:p>
          <a:p>
            <a:r>
              <a:rPr lang="en-US" altLang="zh-TW" sz="2000" dirty="0" smtClean="0">
                <a:latin typeface="標楷體" panose="03000509000000000000" pitchFamily="65" charset="-120"/>
                <a:ea typeface="標楷體" panose="03000509000000000000" pitchFamily="65" charset="-120"/>
              </a:rPr>
              <a:t>4</a:t>
            </a:r>
            <a:r>
              <a:rPr lang="en-US" altLang="zh-TW" sz="2000" dirty="0">
                <a:latin typeface="標楷體" panose="03000509000000000000" pitchFamily="65" charset="-120"/>
                <a:ea typeface="標楷體" panose="03000509000000000000" pitchFamily="65" charset="-120"/>
              </a:rPr>
              <a:t>. </a:t>
            </a:r>
            <a:r>
              <a:rPr lang="zh-TW" altLang="en-US" sz="2000" dirty="0">
                <a:latin typeface="標楷體" panose="03000509000000000000" pitchFamily="65" charset="-120"/>
                <a:ea typeface="標楷體" panose="03000509000000000000" pitchFamily="65" charset="-120"/>
              </a:rPr>
              <a:t>使用個人的防護具。</a:t>
            </a:r>
          </a:p>
        </p:txBody>
      </p:sp>
    </p:spTree>
    <p:extLst>
      <p:ext uri="{BB962C8B-B14F-4D97-AF65-F5344CB8AC3E}">
        <p14:creationId xmlns:p14="http://schemas.microsoft.com/office/powerpoint/2010/main" val="2949559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543465" y="940279"/>
            <a:ext cx="8048445" cy="3539430"/>
          </a:xfrm>
          <a:prstGeom prst="rect">
            <a:avLst/>
          </a:prstGeom>
          <a:noFill/>
        </p:spPr>
        <p:txBody>
          <a:bodyPr wrap="square" rtlCol="0">
            <a:spAutoFit/>
          </a:bodyPr>
          <a:lstStyle/>
          <a:p>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三</a:t>
            </a:r>
            <a:r>
              <a:rPr lang="en-US" altLang="zh-TW" sz="2800" dirty="0">
                <a:latin typeface="標楷體" panose="03000509000000000000" pitchFamily="65" charset="-120"/>
                <a:ea typeface="標楷體" panose="03000509000000000000" pitchFamily="65" charset="-120"/>
              </a:rPr>
              <a:t>) </a:t>
            </a:r>
            <a:r>
              <a:rPr lang="zh-TW" altLang="en-US" sz="2800" dirty="0">
                <a:latin typeface="標楷體" panose="03000509000000000000" pitchFamily="65" charset="-120"/>
                <a:ea typeface="標楷體" panose="03000509000000000000" pitchFamily="65" charset="-120"/>
              </a:rPr>
              <a:t>健康管制 </a:t>
            </a:r>
            <a:endParaRPr lang="en-US" altLang="zh-TW" sz="2800"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  健康</a:t>
            </a:r>
            <a:r>
              <a:rPr lang="zh-TW" altLang="en-US" sz="2000" dirty="0">
                <a:latin typeface="標楷體" panose="03000509000000000000" pitchFamily="65" charset="-120"/>
                <a:ea typeface="標楷體" panose="03000509000000000000" pitchFamily="65" charset="-120"/>
              </a:rPr>
              <a:t>管制的對象為勞工的身體。一方面是希望能使勞工避免受到各種 環境因素或危害的不利影響，其法為實施勞工健康教育，促使勞工養成合 乎安全衛生的工作習慣。另一方面，則為按勞工的身心狀況和工作需要， 選配一個適於他擔任的工作，同時又不致危及其同伴勞工的安全及健康</a:t>
            </a:r>
            <a:r>
              <a:rPr lang="zh-TW" altLang="en-US" sz="2000" dirty="0" smtClean="0">
                <a:latin typeface="標楷體" panose="03000509000000000000" pitchFamily="65" charset="-120"/>
                <a:ea typeface="標楷體" panose="03000509000000000000" pitchFamily="65" charset="-120"/>
              </a:rPr>
              <a:t>，其</a:t>
            </a:r>
            <a:r>
              <a:rPr lang="zh-TW" altLang="en-US" sz="2000" dirty="0">
                <a:latin typeface="標楷體" panose="03000509000000000000" pitchFamily="65" charset="-120"/>
                <a:ea typeface="標楷體" panose="03000509000000000000" pitchFamily="65" charset="-120"/>
              </a:rPr>
              <a:t>法為實施職前體格檢查。凡是從事特殊危害作業的勞工，則應按照</a:t>
            </a:r>
            <a:r>
              <a:rPr lang="zh-TW" altLang="en-US" sz="2000" dirty="0" smtClean="0">
                <a:latin typeface="標楷體" panose="03000509000000000000" pitchFamily="65" charset="-120"/>
                <a:ea typeface="標楷體" panose="03000509000000000000" pitchFamily="65" charset="-120"/>
              </a:rPr>
              <a:t>法令規定</a:t>
            </a:r>
            <a:r>
              <a:rPr lang="zh-TW" altLang="en-US" sz="2000" dirty="0">
                <a:latin typeface="標楷體" panose="03000509000000000000" pitchFamily="65" charset="-120"/>
                <a:ea typeface="標楷體" panose="03000509000000000000" pitchFamily="65" charset="-120"/>
              </a:rPr>
              <a:t>，實施特殊體格檢查、定期健康檢查、特殊健康檢查、健康複查，</a:t>
            </a:r>
            <a:r>
              <a:rPr lang="zh-TW" altLang="en-US" sz="2000" dirty="0" smtClean="0">
                <a:latin typeface="標楷體" panose="03000509000000000000" pitchFamily="65" charset="-120"/>
                <a:ea typeface="標楷體" panose="03000509000000000000" pitchFamily="65" charset="-120"/>
              </a:rPr>
              <a:t>以確保</a:t>
            </a:r>
            <a:r>
              <a:rPr lang="zh-TW" altLang="en-US" sz="2000" dirty="0">
                <a:latin typeface="標楷體" panose="03000509000000000000" pitchFamily="65" charset="-120"/>
                <a:ea typeface="標楷體" panose="03000509000000000000" pitchFamily="65" charset="-120"/>
              </a:rPr>
              <a:t>勞工健康</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endParaRPr lang="en-US" altLang="zh-TW" sz="2000" dirty="0"/>
          </a:p>
          <a:p>
            <a:endParaRPr lang="zh-TW" altLang="en-US" dirty="0"/>
          </a:p>
        </p:txBody>
      </p:sp>
    </p:spTree>
    <p:extLst>
      <p:ext uri="{BB962C8B-B14F-4D97-AF65-F5344CB8AC3E}">
        <p14:creationId xmlns:p14="http://schemas.microsoft.com/office/powerpoint/2010/main" val="2270168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88189" y="388188"/>
            <a:ext cx="4942936" cy="523220"/>
          </a:xfrm>
          <a:prstGeom prst="rect">
            <a:avLst/>
          </a:prstGeom>
          <a:noFill/>
        </p:spPr>
        <p:txBody>
          <a:bodyPr wrap="square" rtlCol="0">
            <a:spAutoFit/>
          </a:bodyPr>
          <a:lstStyle/>
          <a:p>
            <a:r>
              <a:rPr lang="en-US" altLang="zh-TW" sz="2800" b="1" dirty="0" smtClean="0">
                <a:latin typeface="標楷體" panose="03000509000000000000" pitchFamily="65" charset="-120"/>
                <a:ea typeface="標楷體" panose="03000509000000000000" pitchFamily="65" charset="-120"/>
              </a:rPr>
              <a:t>107</a:t>
            </a:r>
            <a:r>
              <a:rPr lang="zh-TW" altLang="en-US" sz="2800" b="1" dirty="0" smtClean="0">
                <a:latin typeface="標楷體" panose="03000509000000000000" pitchFamily="65" charset="-120"/>
                <a:ea typeface="標楷體" panose="03000509000000000000" pitchFamily="65" charset="-120"/>
              </a:rPr>
              <a:t>年職災勞動</a:t>
            </a:r>
            <a:r>
              <a:rPr lang="zh-TW" altLang="en-US" sz="2800" b="1" dirty="0">
                <a:latin typeface="標楷體" panose="03000509000000000000" pitchFamily="65" charset="-120"/>
                <a:ea typeface="標楷體" panose="03000509000000000000" pitchFamily="65" charset="-120"/>
              </a:rPr>
              <a:t>檢查統計年報</a:t>
            </a: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740" y="911408"/>
            <a:ext cx="7927675" cy="5359996"/>
          </a:xfrm>
          <a:prstGeom prst="rect">
            <a:avLst/>
          </a:prstGeom>
        </p:spPr>
      </p:pic>
    </p:spTree>
    <p:extLst>
      <p:ext uri="{BB962C8B-B14F-4D97-AF65-F5344CB8AC3E}">
        <p14:creationId xmlns:p14="http://schemas.microsoft.com/office/powerpoint/2010/main" val="556890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05441" y="448574"/>
            <a:ext cx="8022566" cy="4985980"/>
          </a:xfrm>
          <a:prstGeom prst="rect">
            <a:avLst/>
          </a:prstGeom>
          <a:noFill/>
        </p:spPr>
        <p:txBody>
          <a:bodyPr wrap="square" rtlCol="0">
            <a:spAutoFit/>
          </a:bodyPr>
          <a:lstStyle/>
          <a:p>
            <a:pPr algn="ctr"/>
            <a:r>
              <a:rPr lang="zh-TW" altLang="en-US" sz="3600" dirty="0">
                <a:latin typeface="標楷體" panose="03000509000000000000" pitchFamily="65" charset="-120"/>
                <a:ea typeface="標楷體" panose="03000509000000000000" pitchFamily="65" charset="-120"/>
              </a:rPr>
              <a:t>安全檢查與其他安全工作項目的</a:t>
            </a:r>
            <a:r>
              <a:rPr lang="zh-TW" altLang="en-US" sz="3600" dirty="0" smtClean="0">
                <a:latin typeface="標楷體" panose="03000509000000000000" pitchFamily="65" charset="-120"/>
                <a:ea typeface="標楷體" panose="03000509000000000000" pitchFamily="65" charset="-120"/>
              </a:rPr>
              <a:t>關係</a:t>
            </a:r>
            <a:endParaRPr lang="en-US" altLang="zh-TW" sz="3600" dirty="0" smtClean="0">
              <a:latin typeface="標楷體" panose="03000509000000000000" pitchFamily="65" charset="-120"/>
              <a:ea typeface="標楷體" panose="03000509000000000000" pitchFamily="65" charset="-120"/>
            </a:endParaRPr>
          </a:p>
          <a:p>
            <a:endParaRPr lang="en-US" altLang="zh-TW" dirty="0"/>
          </a:p>
          <a:p>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安全檢查與危害</a:t>
            </a:r>
            <a:r>
              <a:rPr lang="zh-TW" altLang="en-US" sz="2400" dirty="0" smtClean="0">
                <a:latin typeface="標楷體" panose="03000509000000000000" pitchFamily="65" charset="-120"/>
                <a:ea typeface="標楷體" panose="03000509000000000000" pitchFamily="65" charset="-120"/>
              </a:rPr>
              <a:t>鑑別</a:t>
            </a:r>
            <a:endParaRPr lang="en-US" altLang="zh-TW" sz="2400" dirty="0" smtClean="0">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安全檢查與安全衛生工作</a:t>
            </a:r>
            <a:r>
              <a:rPr lang="zh-TW" altLang="en-US" sz="2400" dirty="0" smtClean="0">
                <a:latin typeface="標楷體" panose="03000509000000000000" pitchFamily="65" charset="-120"/>
                <a:ea typeface="標楷體" panose="03000509000000000000" pitchFamily="65" charset="-120"/>
              </a:rPr>
              <a:t>守則</a:t>
            </a:r>
            <a:endParaRPr lang="en-US" altLang="zh-TW" sz="2400" dirty="0" smtClean="0">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安全檢查與教育訓</a:t>
            </a:r>
            <a:r>
              <a:rPr lang="zh-TW" altLang="en-US" sz="2400" dirty="0" smtClean="0">
                <a:latin typeface="標楷體" panose="03000509000000000000" pitchFamily="65" charset="-120"/>
                <a:ea typeface="標楷體" panose="03000509000000000000" pitchFamily="65" charset="-120"/>
              </a:rPr>
              <a:t>練</a:t>
            </a:r>
            <a:endParaRPr lang="en-US" altLang="zh-TW" sz="2400" dirty="0" smtClean="0">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安全檢查與工程</a:t>
            </a:r>
            <a:r>
              <a:rPr lang="zh-TW" altLang="en-US" sz="2400" dirty="0" smtClean="0">
                <a:latin typeface="標楷體" panose="03000509000000000000" pitchFamily="65" charset="-120"/>
                <a:ea typeface="標楷體" panose="03000509000000000000" pitchFamily="65" charset="-120"/>
              </a:rPr>
              <a:t>改善</a:t>
            </a:r>
            <a:endParaRPr lang="en-US" altLang="zh-TW" sz="2400" dirty="0" smtClean="0">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安全檢查與安全</a:t>
            </a:r>
            <a:r>
              <a:rPr lang="zh-TW" altLang="en-US" sz="2400" dirty="0" smtClean="0">
                <a:latin typeface="標楷體" panose="03000509000000000000" pitchFamily="65" charset="-120"/>
                <a:ea typeface="標楷體" panose="03000509000000000000" pitchFamily="65" charset="-120"/>
              </a:rPr>
              <a:t>觀察</a:t>
            </a:r>
            <a:endParaRPr lang="en-US" altLang="zh-TW" sz="2400" dirty="0" smtClean="0">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安全檢查與工作安全分析</a:t>
            </a:r>
          </a:p>
        </p:txBody>
      </p:sp>
    </p:spTree>
    <p:extLst>
      <p:ext uri="{BB962C8B-B14F-4D97-AF65-F5344CB8AC3E}">
        <p14:creationId xmlns:p14="http://schemas.microsoft.com/office/powerpoint/2010/main" val="3686682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552091" y="293298"/>
            <a:ext cx="7591245" cy="6494085"/>
          </a:xfrm>
          <a:prstGeom prst="rect">
            <a:avLst/>
          </a:prstGeom>
          <a:noFill/>
        </p:spPr>
        <p:txBody>
          <a:bodyPr wrap="square" rtlCol="0">
            <a:spAutoFit/>
          </a:bodyPr>
          <a:lstStyle/>
          <a:p>
            <a:r>
              <a:rPr lang="zh-TW" altLang="en-US" sz="2800" dirty="0">
                <a:latin typeface="標楷體" panose="03000509000000000000" pitchFamily="65" charset="-120"/>
                <a:ea typeface="標楷體" panose="03000509000000000000" pitchFamily="65" charset="-120"/>
              </a:rPr>
              <a:t>安全檢查與危害鑑別</a:t>
            </a:r>
          </a:p>
          <a:p>
            <a:endParaRPr lang="en-US" altLang="zh-TW" sz="1200" dirty="0" smtClean="0"/>
          </a:p>
          <a:p>
            <a:r>
              <a:rPr lang="zh-TW" altLang="en-US" dirty="0"/>
              <a:t> </a:t>
            </a:r>
            <a:r>
              <a:rPr lang="zh-TW" altLang="en-US" dirty="0" smtClean="0"/>
              <a:t>  </a:t>
            </a:r>
            <a:r>
              <a:rPr lang="zh-TW" altLang="en-US" sz="2000" dirty="0" smtClean="0">
                <a:latin typeface="標楷體" panose="03000509000000000000" pitchFamily="65" charset="-120"/>
                <a:ea typeface="標楷體" panose="03000509000000000000" pitchFamily="65" charset="-120"/>
              </a:rPr>
              <a:t>安全</a:t>
            </a:r>
            <a:r>
              <a:rPr lang="zh-TW" altLang="en-US" sz="2000" dirty="0">
                <a:latin typeface="標楷體" panose="03000509000000000000" pitchFamily="65" charset="-120"/>
                <a:ea typeface="標楷體" panose="03000509000000000000" pitchFamily="65" charset="-120"/>
              </a:rPr>
              <a:t>檢查除在危害鑑別時協助</a:t>
            </a:r>
            <a:r>
              <a:rPr lang="zh-TW" altLang="en-US" sz="2000" dirty="0" smtClean="0">
                <a:latin typeface="標楷體" panose="03000509000000000000" pitchFamily="65" charset="-120"/>
                <a:ea typeface="標楷體" panose="03000509000000000000" pitchFamily="65" charset="-120"/>
              </a:rPr>
              <a:t>檢出</a:t>
            </a:r>
            <a:r>
              <a:rPr lang="zh-TW" altLang="en-US" sz="2000" dirty="0">
                <a:latin typeface="標楷體" panose="03000509000000000000" pitchFamily="65" charset="-120"/>
                <a:ea typeface="標楷體" panose="03000509000000000000" pitchFamily="65" charset="-120"/>
              </a:rPr>
              <a:t>危害因子外，更將管控這些所</a:t>
            </a:r>
            <a:r>
              <a:rPr lang="zh-TW" altLang="en-US" sz="2000" dirty="0" smtClean="0">
                <a:latin typeface="標楷體" panose="03000509000000000000" pitchFamily="65" charset="-120"/>
                <a:ea typeface="標楷體" panose="03000509000000000000" pitchFamily="65" charset="-120"/>
              </a:rPr>
              <a:t>擬定</a:t>
            </a:r>
            <a:r>
              <a:rPr lang="zh-TW" altLang="en-US" sz="2000" dirty="0">
                <a:latin typeface="標楷體" panose="03000509000000000000" pitchFamily="65" charset="-120"/>
                <a:ea typeface="標楷體" panose="03000509000000000000" pitchFamily="65" charset="-120"/>
              </a:rPr>
              <a:t>改善及防範措施之執行、落實</a:t>
            </a:r>
            <a:r>
              <a:rPr lang="zh-TW" altLang="en-US" sz="2000" dirty="0" smtClean="0">
                <a:latin typeface="標楷體" panose="03000509000000000000" pitchFamily="65" charset="-120"/>
                <a:ea typeface="標楷體" panose="03000509000000000000" pitchFamily="65" charset="-120"/>
              </a:rPr>
              <a:t>與檢討。</a:t>
            </a:r>
            <a:endParaRPr lang="en-US" altLang="zh-TW" sz="2000" dirty="0" smtClean="0">
              <a:latin typeface="標楷體" panose="03000509000000000000" pitchFamily="65" charset="-120"/>
              <a:ea typeface="標楷體" panose="03000509000000000000" pitchFamily="65" charset="-120"/>
            </a:endParaRPr>
          </a:p>
          <a:p>
            <a:endParaRPr lang="en-US" altLang="zh-TW" sz="20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安全檢查與安全衛生工作</a:t>
            </a:r>
            <a:r>
              <a:rPr lang="zh-TW" altLang="en-US" sz="2800" dirty="0" smtClean="0">
                <a:latin typeface="標楷體" panose="03000509000000000000" pitchFamily="65" charset="-120"/>
                <a:ea typeface="標楷體" panose="03000509000000000000" pitchFamily="65" charset="-120"/>
              </a:rPr>
              <a:t>守則</a:t>
            </a:r>
            <a:endParaRPr lang="en-US" altLang="zh-TW" sz="2800" dirty="0" smtClean="0">
              <a:latin typeface="標楷體" panose="03000509000000000000" pitchFamily="65" charset="-120"/>
              <a:ea typeface="標楷體" panose="03000509000000000000" pitchFamily="65" charset="-120"/>
            </a:endParaRPr>
          </a:p>
          <a:p>
            <a:endParaRPr lang="en-US" altLang="zh-TW" sz="1200" dirty="0" smtClean="0"/>
          </a:p>
          <a:p>
            <a:r>
              <a:rPr lang="zh-TW" altLang="en-US" sz="2000" dirty="0" smtClean="0">
                <a:latin typeface="標楷體" panose="03000509000000000000" pitchFamily="65" charset="-120"/>
                <a:ea typeface="標楷體" panose="03000509000000000000" pitchFamily="65" charset="-120"/>
              </a:rPr>
              <a:t>  安全</a:t>
            </a:r>
            <a:r>
              <a:rPr lang="zh-TW" altLang="en-US" sz="2000" dirty="0">
                <a:latin typeface="標楷體" panose="03000509000000000000" pitchFamily="65" charset="-120"/>
                <a:ea typeface="標楷體" panose="03000509000000000000" pitchFamily="65" charset="-120"/>
              </a:rPr>
              <a:t>檢查為查核勞工是否</a:t>
            </a:r>
            <a:r>
              <a:rPr lang="zh-TW" altLang="en-US" sz="2000" dirty="0" smtClean="0">
                <a:latin typeface="標楷體" panose="03000509000000000000" pitchFamily="65" charset="-120"/>
                <a:ea typeface="標楷體" panose="03000509000000000000" pitchFamily="65" charset="-120"/>
              </a:rPr>
              <a:t>確實遵守</a:t>
            </a:r>
            <a:r>
              <a:rPr lang="zh-TW" altLang="en-US" sz="2000" dirty="0">
                <a:latin typeface="標楷體" panose="03000509000000000000" pitchFamily="65" charset="-120"/>
                <a:ea typeface="標楷體" panose="03000509000000000000" pitchFamily="65" charset="-120"/>
              </a:rPr>
              <a:t>安全衛生工作守則規定</a:t>
            </a:r>
            <a:r>
              <a:rPr lang="zh-TW" altLang="en-US" sz="2000" dirty="0" smtClean="0">
                <a:latin typeface="標楷體" panose="03000509000000000000" pitchFamily="65" charset="-120"/>
                <a:ea typeface="標楷體" panose="03000509000000000000" pitchFamily="65" charset="-120"/>
              </a:rPr>
              <a:t>，及</a:t>
            </a:r>
            <a:r>
              <a:rPr lang="zh-TW" altLang="en-US" sz="2000" dirty="0">
                <a:latin typeface="標楷體" panose="03000509000000000000" pitchFamily="65" charset="-120"/>
                <a:ea typeface="標楷體" panose="03000509000000000000" pitchFamily="65" charset="-120"/>
              </a:rPr>
              <a:t>守則是否須再修訂</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endParaRPr lang="en-US" altLang="zh-TW" sz="20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安全檢查與教育訓</a:t>
            </a:r>
            <a:r>
              <a:rPr lang="zh-TW" altLang="en-US" sz="2800" dirty="0" smtClean="0">
                <a:latin typeface="標楷體" panose="03000509000000000000" pitchFamily="65" charset="-120"/>
                <a:ea typeface="標楷體" panose="03000509000000000000" pitchFamily="65" charset="-120"/>
              </a:rPr>
              <a:t>練</a:t>
            </a:r>
            <a:endParaRPr lang="en-US" altLang="zh-TW" sz="2800" dirty="0" smtClean="0">
              <a:latin typeface="標楷體" panose="03000509000000000000" pitchFamily="65" charset="-120"/>
              <a:ea typeface="標楷體" panose="03000509000000000000" pitchFamily="65" charset="-120"/>
            </a:endParaRPr>
          </a:p>
          <a:p>
            <a:endParaRPr lang="en-US" altLang="zh-TW" sz="12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  主管</a:t>
            </a:r>
            <a:r>
              <a:rPr lang="zh-TW" altLang="en-US" sz="2000" dirty="0">
                <a:latin typeface="標楷體" panose="03000509000000000000" pitchFamily="65" charset="-120"/>
                <a:ea typeface="標楷體" panose="03000509000000000000" pitchFamily="65" charset="-120"/>
              </a:rPr>
              <a:t>階層更應接受相當程度</a:t>
            </a:r>
            <a:r>
              <a:rPr lang="zh-TW" altLang="en-US" sz="2000" dirty="0" smtClean="0">
                <a:latin typeface="標楷體" panose="03000509000000000000" pitchFamily="65" charset="-120"/>
                <a:ea typeface="標楷體" panose="03000509000000000000" pitchFamily="65" charset="-120"/>
              </a:rPr>
              <a:t>之教育</a:t>
            </a:r>
            <a:r>
              <a:rPr lang="zh-TW" altLang="en-US" sz="2000" dirty="0">
                <a:latin typeface="標楷體" panose="03000509000000000000" pitchFamily="65" charset="-120"/>
                <a:ea typeface="標楷體" panose="03000509000000000000" pitchFamily="65" charset="-120"/>
              </a:rPr>
              <a:t>訓練，具備足夠的安全</a:t>
            </a:r>
            <a:r>
              <a:rPr lang="zh-TW" altLang="en-US" sz="2000" dirty="0" smtClean="0">
                <a:latin typeface="標楷體" panose="03000509000000000000" pitchFamily="65" charset="-120"/>
                <a:ea typeface="標楷體" panose="03000509000000000000" pitchFamily="65" charset="-120"/>
              </a:rPr>
              <a:t>衛生知</a:t>
            </a:r>
            <a:r>
              <a:rPr lang="zh-TW" altLang="en-US" sz="2000" dirty="0">
                <a:latin typeface="標楷體" panose="03000509000000000000" pitchFamily="65" charset="-120"/>
                <a:ea typeface="標楷體" panose="03000509000000000000" pitchFamily="65" charset="-120"/>
              </a:rPr>
              <a:t>能，才能在安全檢查扮演</a:t>
            </a:r>
            <a:r>
              <a:rPr lang="zh-TW" altLang="en-US" sz="2000" dirty="0" smtClean="0">
                <a:latin typeface="標楷體" panose="03000509000000000000" pitchFamily="65" charset="-120"/>
                <a:ea typeface="標楷體" panose="03000509000000000000" pitchFamily="65" charset="-120"/>
              </a:rPr>
              <a:t>稽核及</a:t>
            </a:r>
            <a:r>
              <a:rPr lang="zh-TW" altLang="en-US" sz="2000" dirty="0">
                <a:latin typeface="標楷體" panose="03000509000000000000" pitchFamily="65" charset="-120"/>
                <a:ea typeface="標楷體" panose="03000509000000000000" pitchFamily="65" charset="-120"/>
              </a:rPr>
              <a:t>指導角色，讓安全檢查達到</a:t>
            </a:r>
            <a:r>
              <a:rPr lang="zh-TW" altLang="en-US" sz="2000" dirty="0" smtClean="0">
                <a:latin typeface="標楷體" panose="03000509000000000000" pitchFamily="65" charset="-120"/>
                <a:ea typeface="標楷體" panose="03000509000000000000" pitchFamily="65" charset="-120"/>
              </a:rPr>
              <a:t>效果。</a:t>
            </a:r>
            <a:endParaRPr lang="en-US" altLang="zh-TW" sz="2000" dirty="0" smtClean="0">
              <a:latin typeface="標楷體" panose="03000509000000000000" pitchFamily="65" charset="-120"/>
              <a:ea typeface="標楷體" panose="03000509000000000000" pitchFamily="65" charset="-120"/>
            </a:endParaRPr>
          </a:p>
          <a:p>
            <a:endParaRPr lang="en-US" altLang="zh-TW" sz="20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安全檢查與工程</a:t>
            </a:r>
            <a:r>
              <a:rPr lang="zh-TW" altLang="en-US" sz="2800" dirty="0" smtClean="0">
                <a:latin typeface="標楷體" panose="03000509000000000000" pitchFamily="65" charset="-120"/>
                <a:ea typeface="標楷體" panose="03000509000000000000" pitchFamily="65" charset="-120"/>
              </a:rPr>
              <a:t>改善</a:t>
            </a:r>
            <a:endParaRPr lang="en-US" altLang="zh-TW" sz="2800" dirty="0" smtClean="0">
              <a:latin typeface="標楷體" panose="03000509000000000000" pitchFamily="65" charset="-120"/>
              <a:ea typeface="標楷體" panose="03000509000000000000" pitchFamily="65" charset="-120"/>
            </a:endParaRPr>
          </a:p>
          <a:p>
            <a:endParaRPr lang="zh-TW" altLang="en-US" sz="1200" dirty="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  安全</a:t>
            </a:r>
            <a:r>
              <a:rPr lang="zh-TW" altLang="en-US" sz="2000" dirty="0">
                <a:latin typeface="標楷體" panose="03000509000000000000" pitchFamily="65" charset="-120"/>
                <a:ea typeface="標楷體" panose="03000509000000000000" pitchFamily="65" charset="-120"/>
              </a:rPr>
              <a:t>檢查就負有危害防止及工程再改善之功效，確認作業中勞工有足夠防護，及發現可能潛在的危害，作為工程再改善之依據。</a:t>
            </a:r>
            <a:endParaRPr lang="en-US" altLang="zh-TW" sz="2000" dirty="0">
              <a:latin typeface="標楷體" panose="03000509000000000000" pitchFamily="65" charset="-120"/>
              <a:ea typeface="標楷體" panose="03000509000000000000" pitchFamily="65" charset="-120"/>
            </a:endParaRPr>
          </a:p>
          <a:p>
            <a:endParaRPr lang="zh-TW" altLang="en-US" sz="2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864332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526213" y="422694"/>
            <a:ext cx="7591245" cy="5386090"/>
          </a:xfrm>
          <a:prstGeom prst="rect">
            <a:avLst/>
          </a:prstGeom>
          <a:noFill/>
        </p:spPr>
        <p:txBody>
          <a:bodyPr wrap="square" rtlCol="0">
            <a:spAutoFit/>
          </a:bodyPr>
          <a:lstStyle/>
          <a:p>
            <a:endParaRPr lang="en-US" altLang="zh-TW"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安全</a:t>
            </a:r>
            <a:r>
              <a:rPr lang="zh-TW" altLang="en-US" sz="2800" dirty="0">
                <a:latin typeface="標楷體" panose="03000509000000000000" pitchFamily="65" charset="-120"/>
                <a:ea typeface="標楷體" panose="03000509000000000000" pitchFamily="65" charset="-120"/>
              </a:rPr>
              <a:t>檢查與安全</a:t>
            </a:r>
            <a:r>
              <a:rPr lang="zh-TW" altLang="en-US" sz="2800" dirty="0" smtClean="0">
                <a:latin typeface="標楷體" panose="03000509000000000000" pitchFamily="65" charset="-120"/>
                <a:ea typeface="標楷體" panose="03000509000000000000" pitchFamily="65" charset="-120"/>
              </a:rPr>
              <a:t>觀察</a:t>
            </a:r>
            <a:endParaRPr lang="en-US" altLang="zh-TW" sz="2800" dirty="0" smtClean="0">
              <a:latin typeface="標楷體" panose="03000509000000000000" pitchFamily="65" charset="-120"/>
              <a:ea typeface="標楷體" panose="03000509000000000000" pitchFamily="65" charset="-120"/>
            </a:endParaRPr>
          </a:p>
          <a:p>
            <a:endParaRPr lang="zh-TW" altLang="en-US" sz="1200" dirty="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  安全</a:t>
            </a:r>
            <a:r>
              <a:rPr lang="zh-TW" altLang="en-US" sz="2000" dirty="0">
                <a:latin typeface="標楷體" panose="03000509000000000000" pitchFamily="65" charset="-120"/>
                <a:ea typeface="標楷體" panose="03000509000000000000" pitchFamily="65" charset="-120"/>
              </a:rPr>
              <a:t>觀察屬於稽核</a:t>
            </a:r>
            <a:r>
              <a:rPr lang="zh-TW" altLang="en-US" sz="2000" dirty="0" smtClean="0">
                <a:latin typeface="標楷體" panose="03000509000000000000" pitchFamily="65" charset="-120"/>
                <a:ea typeface="標楷體" panose="03000509000000000000" pitchFamily="65" charset="-120"/>
              </a:rPr>
              <a:t>手段之</a:t>
            </a:r>
            <a:r>
              <a:rPr lang="zh-TW" altLang="en-US" sz="2000" dirty="0">
                <a:latin typeface="標楷體" panose="03000509000000000000" pitchFamily="65" charset="-120"/>
                <a:ea typeface="標楷體" panose="03000509000000000000" pitchFamily="65" charset="-120"/>
              </a:rPr>
              <a:t>一，所稽核之缺失</a:t>
            </a:r>
            <a:r>
              <a:rPr lang="zh-TW" altLang="en-US" sz="2000" dirty="0" smtClean="0">
                <a:latin typeface="標楷體" panose="03000509000000000000" pitchFamily="65" charset="-120"/>
                <a:ea typeface="標楷體" panose="03000509000000000000" pitchFamily="65" charset="-120"/>
              </a:rPr>
              <a:t>將作為</a:t>
            </a:r>
            <a:r>
              <a:rPr lang="zh-TW" altLang="en-US" sz="2000" dirty="0">
                <a:latin typeface="標楷體" panose="03000509000000000000" pitchFamily="65" charset="-120"/>
                <a:ea typeface="標楷體" panose="03000509000000000000" pitchFamily="65" charset="-120"/>
              </a:rPr>
              <a:t>安全檢查成效</a:t>
            </a:r>
            <a:r>
              <a:rPr lang="zh-TW" altLang="en-US" sz="2000" dirty="0" smtClean="0">
                <a:latin typeface="標楷體" panose="03000509000000000000" pitchFamily="65" charset="-120"/>
                <a:ea typeface="標楷體" panose="03000509000000000000" pitchFamily="65" charset="-120"/>
              </a:rPr>
              <a:t>檢討之</a:t>
            </a:r>
            <a:r>
              <a:rPr lang="zh-TW" altLang="en-US" sz="2000" dirty="0">
                <a:latin typeface="標楷體" panose="03000509000000000000" pitchFamily="65" charset="-120"/>
                <a:ea typeface="標楷體" panose="03000509000000000000" pitchFamily="65" charset="-120"/>
              </a:rPr>
              <a:t>依據，有助於安全</a:t>
            </a:r>
            <a:r>
              <a:rPr lang="zh-TW" altLang="en-US" sz="2000" dirty="0" smtClean="0">
                <a:latin typeface="標楷體" panose="03000509000000000000" pitchFamily="65" charset="-120"/>
                <a:ea typeface="標楷體" panose="03000509000000000000" pitchFamily="65" charset="-120"/>
              </a:rPr>
              <a:t>檢查</a:t>
            </a:r>
            <a:r>
              <a:rPr lang="zh-TW" altLang="en-US" sz="2000" dirty="0">
                <a:latin typeface="標楷體" panose="03000509000000000000" pitchFamily="65" charset="-120"/>
                <a:ea typeface="標楷體" panose="03000509000000000000" pitchFamily="65" charset="-120"/>
              </a:rPr>
              <a:t>改善與提升。</a:t>
            </a:r>
            <a:endParaRPr lang="en-US" altLang="zh-TW" sz="2000" dirty="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安全</a:t>
            </a:r>
            <a:r>
              <a:rPr lang="zh-TW" altLang="en-US" sz="2800" dirty="0">
                <a:latin typeface="標楷體" panose="03000509000000000000" pitchFamily="65" charset="-120"/>
                <a:ea typeface="標楷體" panose="03000509000000000000" pitchFamily="65" charset="-120"/>
              </a:rPr>
              <a:t>檢查與工作安全</a:t>
            </a:r>
            <a:r>
              <a:rPr lang="zh-TW" altLang="en-US" sz="2800" dirty="0" smtClean="0">
                <a:latin typeface="標楷體" panose="03000509000000000000" pitchFamily="65" charset="-120"/>
                <a:ea typeface="標楷體" panose="03000509000000000000" pitchFamily="65" charset="-120"/>
              </a:rPr>
              <a:t>分析</a:t>
            </a:r>
            <a:endParaRPr lang="en-US" altLang="zh-TW" sz="2800" dirty="0" smtClean="0">
              <a:latin typeface="標楷體" panose="03000509000000000000" pitchFamily="65" charset="-120"/>
              <a:ea typeface="標楷體" panose="03000509000000000000" pitchFamily="65" charset="-120"/>
            </a:endParaRPr>
          </a:p>
          <a:p>
            <a:endParaRPr lang="zh-TW" altLang="en-US" sz="1200" dirty="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工作</a:t>
            </a:r>
            <a:r>
              <a:rPr lang="zh-TW" altLang="en-US" sz="2000" dirty="0">
                <a:latin typeface="標楷體" panose="03000509000000000000" pitchFamily="65" charset="-120"/>
                <a:ea typeface="標楷體" panose="03000509000000000000" pitchFamily="65" charset="-120"/>
              </a:rPr>
              <a:t>安全分析</a:t>
            </a:r>
            <a:r>
              <a:rPr lang="zh-TW" altLang="en-US" sz="2000" dirty="0" smtClean="0">
                <a:latin typeface="標楷體" panose="03000509000000000000" pitchFamily="65" charset="-120"/>
                <a:ea typeface="標楷體" panose="03000509000000000000" pitchFamily="65" charset="-120"/>
              </a:rPr>
              <a:t>結合「</a:t>
            </a:r>
            <a:r>
              <a:rPr lang="zh-TW" altLang="en-US" sz="2000" dirty="0">
                <a:latin typeface="標楷體" panose="03000509000000000000" pitchFamily="65" charset="-120"/>
                <a:ea typeface="標楷體" panose="03000509000000000000" pitchFamily="65" charset="-120"/>
              </a:rPr>
              <a:t>工作分析」與「預知</a:t>
            </a:r>
            <a:r>
              <a:rPr lang="zh-TW" altLang="en-US" sz="2000" dirty="0" smtClean="0">
                <a:latin typeface="標楷體" panose="03000509000000000000" pitchFamily="65" charset="-120"/>
                <a:ea typeface="標楷體" panose="03000509000000000000" pitchFamily="65" charset="-120"/>
              </a:rPr>
              <a:t>危害」，達到</a:t>
            </a:r>
            <a:r>
              <a:rPr lang="zh-TW" altLang="en-US" sz="2000" dirty="0">
                <a:latin typeface="標楷體" panose="03000509000000000000" pitchFamily="65" charset="-120"/>
                <a:ea typeface="標楷體" panose="03000509000000000000" pitchFamily="65" charset="-120"/>
              </a:rPr>
              <a:t>下列功能</a:t>
            </a:r>
            <a:r>
              <a:rPr lang="zh-TW" altLang="en-US" sz="2000" dirty="0" smtClean="0">
                <a:latin typeface="標楷體" panose="03000509000000000000" pitchFamily="65" charset="-120"/>
                <a:ea typeface="標楷體" panose="03000509000000000000" pitchFamily="65" charset="-120"/>
              </a:rPr>
              <a:t>：</a:t>
            </a:r>
            <a:endParaRPr lang="en-US" altLang="zh-TW" sz="800" dirty="0" smtClean="0">
              <a:latin typeface="標楷體" panose="03000509000000000000" pitchFamily="65" charset="-120"/>
              <a:ea typeface="標楷體" panose="03000509000000000000" pitchFamily="65" charset="-120"/>
            </a:endParaRPr>
          </a:p>
          <a:p>
            <a:endParaRPr lang="zh-TW" altLang="en-US" sz="800" dirty="0">
              <a:latin typeface="標楷體" panose="03000509000000000000" pitchFamily="65" charset="-120"/>
              <a:ea typeface="標楷體" panose="03000509000000000000" pitchFamily="65" charset="-120"/>
            </a:endParaRPr>
          </a:p>
          <a:p>
            <a:pPr marL="457200" indent="-457200">
              <a:buAutoNum type="arabicPeriod"/>
            </a:pPr>
            <a:r>
              <a:rPr lang="zh-TW" altLang="en-US" sz="2000" dirty="0" smtClean="0">
                <a:latin typeface="標楷體" panose="03000509000000000000" pitchFamily="65" charset="-120"/>
                <a:ea typeface="標楷體" panose="03000509000000000000" pitchFamily="65" charset="-120"/>
              </a:rPr>
              <a:t>作為</a:t>
            </a:r>
            <a:r>
              <a:rPr lang="zh-TW" altLang="en-US" sz="2000" dirty="0">
                <a:latin typeface="標楷體" panose="03000509000000000000" pitchFamily="65" charset="-120"/>
                <a:ea typeface="標楷體" panose="03000509000000000000" pitchFamily="65" charset="-120"/>
              </a:rPr>
              <a:t>員工教育訓練</a:t>
            </a:r>
            <a:r>
              <a:rPr lang="zh-TW" altLang="en-US" sz="2000" dirty="0" smtClean="0">
                <a:latin typeface="標楷體" panose="03000509000000000000" pitchFamily="65" charset="-120"/>
                <a:ea typeface="標楷體" panose="03000509000000000000" pitchFamily="65" charset="-120"/>
              </a:rPr>
              <a:t>教材</a:t>
            </a:r>
            <a:endParaRPr lang="zh-TW" altLang="en-US"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2. </a:t>
            </a:r>
            <a:r>
              <a:rPr lang="zh-TW" altLang="en-US" sz="2000" dirty="0">
                <a:latin typeface="標楷體" panose="03000509000000000000" pitchFamily="65" charset="-120"/>
                <a:ea typeface="標楷體" panose="03000509000000000000" pitchFamily="65" charset="-120"/>
              </a:rPr>
              <a:t>發現及防範工作的</a:t>
            </a:r>
            <a:r>
              <a:rPr lang="zh-TW" altLang="en-US" sz="2000" dirty="0" smtClean="0">
                <a:latin typeface="標楷體" panose="03000509000000000000" pitchFamily="65" charset="-120"/>
                <a:ea typeface="標楷體" panose="03000509000000000000" pitchFamily="65" charset="-120"/>
              </a:rPr>
              <a:t>危害</a:t>
            </a:r>
            <a:endParaRPr lang="zh-TW" altLang="en-US"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3. </a:t>
            </a:r>
            <a:r>
              <a:rPr lang="zh-TW" altLang="en-US" sz="2000" dirty="0">
                <a:latin typeface="標楷體" panose="03000509000000000000" pitchFamily="65" charset="-120"/>
                <a:ea typeface="標楷體" panose="03000509000000000000" pitchFamily="65" charset="-120"/>
              </a:rPr>
              <a:t>確定工作安全所需工具、設備或防護具</a:t>
            </a:r>
          </a:p>
          <a:p>
            <a:r>
              <a:rPr lang="en-US" altLang="zh-TW" sz="2000" dirty="0">
                <a:latin typeface="標楷體" panose="03000509000000000000" pitchFamily="65" charset="-120"/>
                <a:ea typeface="標楷體" panose="03000509000000000000" pitchFamily="65" charset="-120"/>
              </a:rPr>
              <a:t>4. </a:t>
            </a:r>
            <a:r>
              <a:rPr lang="zh-TW" altLang="en-US" sz="2000" dirty="0">
                <a:latin typeface="標楷體" panose="03000509000000000000" pitchFamily="65" charset="-120"/>
                <a:ea typeface="標楷體" panose="03000509000000000000" pitchFamily="65" charset="-120"/>
              </a:rPr>
              <a:t>確定工作安全分析所需人員資格條件</a:t>
            </a:r>
          </a:p>
          <a:p>
            <a:r>
              <a:rPr lang="en-US" altLang="zh-TW" sz="2000" dirty="0">
                <a:latin typeface="標楷體" panose="03000509000000000000" pitchFamily="65" charset="-120"/>
                <a:ea typeface="標楷體" panose="03000509000000000000" pitchFamily="65" charset="-120"/>
              </a:rPr>
              <a:t>5. </a:t>
            </a:r>
            <a:r>
              <a:rPr lang="zh-TW" altLang="en-US" sz="2000" dirty="0">
                <a:latin typeface="標楷體" panose="03000509000000000000" pitchFamily="65" charset="-120"/>
                <a:ea typeface="標楷體" panose="03000509000000000000" pitchFamily="65" charset="-120"/>
              </a:rPr>
              <a:t>作為安全觀察參考</a:t>
            </a:r>
          </a:p>
          <a:p>
            <a:r>
              <a:rPr lang="en-US" altLang="zh-TW" sz="2000" dirty="0">
                <a:latin typeface="標楷體" panose="03000509000000000000" pitchFamily="65" charset="-120"/>
                <a:ea typeface="標楷體" panose="03000509000000000000" pitchFamily="65" charset="-120"/>
              </a:rPr>
              <a:t>6. </a:t>
            </a:r>
            <a:r>
              <a:rPr lang="zh-TW" altLang="en-US" sz="2000" dirty="0">
                <a:latin typeface="標楷體" panose="03000509000000000000" pitchFamily="65" charset="-120"/>
                <a:ea typeface="標楷體" panose="03000509000000000000" pitchFamily="65" charset="-120"/>
              </a:rPr>
              <a:t>作為事故調查參考</a:t>
            </a:r>
          </a:p>
          <a:p>
            <a:r>
              <a:rPr lang="en-US" altLang="zh-TW" sz="2000" dirty="0">
                <a:latin typeface="標楷體" panose="03000509000000000000" pitchFamily="65" charset="-120"/>
                <a:ea typeface="標楷體" panose="03000509000000000000" pitchFamily="65" charset="-120"/>
              </a:rPr>
              <a:t>7. </a:t>
            </a:r>
            <a:r>
              <a:rPr lang="zh-TW" altLang="en-US" sz="2000" dirty="0">
                <a:latin typeface="標楷體" panose="03000509000000000000" pitchFamily="65" charset="-120"/>
                <a:ea typeface="標楷體" panose="03000509000000000000" pitchFamily="65" charset="-120"/>
              </a:rPr>
              <a:t>作為自動檢查的依據</a:t>
            </a:r>
          </a:p>
          <a:p>
            <a:r>
              <a:rPr lang="en-US" altLang="zh-TW" sz="2000" dirty="0">
                <a:latin typeface="標楷體" panose="03000509000000000000" pitchFamily="65" charset="-120"/>
                <a:ea typeface="標楷體" panose="03000509000000000000" pitchFamily="65" charset="-120"/>
              </a:rPr>
              <a:t>8. </a:t>
            </a:r>
            <a:r>
              <a:rPr lang="zh-TW" altLang="en-US" sz="2000" dirty="0">
                <a:latin typeface="標楷體" panose="03000509000000000000" pitchFamily="65" charset="-120"/>
                <a:ea typeface="標楷體" panose="03000509000000000000" pitchFamily="65" charset="-120"/>
              </a:rPr>
              <a:t>增進工作人員對工作安全的認識</a:t>
            </a:r>
          </a:p>
        </p:txBody>
      </p:sp>
    </p:spTree>
    <p:extLst>
      <p:ext uri="{BB962C8B-B14F-4D97-AF65-F5344CB8AC3E}">
        <p14:creationId xmlns:p14="http://schemas.microsoft.com/office/powerpoint/2010/main" val="2716565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491706" y="763581"/>
            <a:ext cx="8065697" cy="4401205"/>
          </a:xfrm>
          <a:prstGeom prst="rect">
            <a:avLst/>
          </a:prstGeom>
          <a:noFill/>
        </p:spPr>
        <p:txBody>
          <a:bodyPr wrap="square" rtlCol="0">
            <a:spAutoFit/>
          </a:bodyPr>
          <a:lstStyle/>
          <a:p>
            <a:pPr algn="ctr"/>
            <a:r>
              <a:rPr lang="zh-TW" altLang="en-US" sz="3600" dirty="0">
                <a:latin typeface="標楷體" panose="03000509000000000000" pitchFamily="65" charset="-120"/>
                <a:ea typeface="標楷體" panose="03000509000000000000" pitchFamily="65" charset="-120"/>
              </a:rPr>
              <a:t>工安三</a:t>
            </a:r>
            <a:r>
              <a:rPr lang="zh-TW" altLang="en-US" sz="3600" dirty="0" smtClean="0">
                <a:latin typeface="標楷體" panose="03000509000000000000" pitchFamily="65" charset="-120"/>
                <a:ea typeface="標楷體" panose="03000509000000000000" pitchFamily="65" charset="-120"/>
              </a:rPr>
              <a:t>護</a:t>
            </a:r>
            <a:endParaRPr lang="en-US" altLang="zh-TW" sz="3600" dirty="0" smtClean="0">
              <a:latin typeface="標楷體" panose="03000509000000000000" pitchFamily="65" charset="-120"/>
              <a:ea typeface="標楷體" panose="03000509000000000000" pitchFamily="65" charset="-120"/>
            </a:endParaRPr>
          </a:p>
          <a:p>
            <a:pPr algn="ctr"/>
            <a:endParaRPr lang="zh-TW" altLang="en-US" sz="3600" dirty="0">
              <a:latin typeface="標楷體" panose="03000509000000000000" pitchFamily="65" charset="-120"/>
              <a:ea typeface="標楷體" panose="03000509000000000000" pitchFamily="65" charset="-120"/>
            </a:endParaRPr>
          </a:p>
          <a:p>
            <a:r>
              <a:rPr lang="zh-TW" altLang="en-US" sz="3600" dirty="0">
                <a:latin typeface="標楷體" panose="03000509000000000000" pitchFamily="65" charset="-120"/>
                <a:ea typeface="標楷體" panose="03000509000000000000" pitchFamily="65" charset="-120"/>
              </a:rPr>
              <a:t>自護、互護、</a:t>
            </a:r>
            <a:r>
              <a:rPr lang="zh-TW" altLang="en-US" sz="3600" dirty="0" smtClean="0">
                <a:latin typeface="標楷體" panose="03000509000000000000" pitchFamily="65" charset="-120"/>
                <a:ea typeface="標楷體" panose="03000509000000000000" pitchFamily="65" charset="-120"/>
              </a:rPr>
              <a:t>監護</a:t>
            </a:r>
            <a:endParaRPr lang="en-US" altLang="zh-TW" sz="3600" dirty="0" smtClean="0">
              <a:latin typeface="標楷體" panose="03000509000000000000" pitchFamily="65" charset="-120"/>
              <a:ea typeface="標楷體" panose="03000509000000000000" pitchFamily="65" charset="-120"/>
            </a:endParaRPr>
          </a:p>
          <a:p>
            <a:pPr algn="ctr"/>
            <a:endParaRPr lang="zh-TW" altLang="en-US" sz="3200" dirty="0">
              <a:latin typeface="標楷體" panose="03000509000000000000" pitchFamily="65" charset="-120"/>
              <a:ea typeface="標楷體" panose="03000509000000000000" pitchFamily="65" charset="-120"/>
            </a:endParaRPr>
          </a:p>
          <a:p>
            <a:r>
              <a:rPr lang="en-US" altLang="zh-TW" sz="2800" dirty="0">
                <a:latin typeface="標楷體" panose="03000509000000000000" pitchFamily="65" charset="-120"/>
                <a:ea typeface="標楷體" panose="03000509000000000000" pitchFamily="65" charset="-120"/>
              </a:rPr>
              <a:t>• </a:t>
            </a:r>
            <a:r>
              <a:rPr lang="zh-TW" altLang="en-US" sz="2800" dirty="0">
                <a:latin typeface="標楷體" panose="03000509000000000000" pitchFamily="65" charset="-120"/>
                <a:ea typeface="標楷體" panose="03000509000000000000" pitchFamily="65" charset="-120"/>
              </a:rPr>
              <a:t>自護：自我保護</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個人</a:t>
            </a:r>
            <a:r>
              <a:rPr lang="en-US" altLang="zh-TW" sz="2800" dirty="0" smtClean="0">
                <a:latin typeface="標楷體" panose="03000509000000000000" pitchFamily="65" charset="-120"/>
                <a:ea typeface="標楷體" panose="03000509000000000000" pitchFamily="65" charset="-120"/>
              </a:rPr>
              <a:t>〉</a:t>
            </a:r>
          </a:p>
          <a:p>
            <a:endParaRPr lang="en-US" altLang="zh-TW" sz="2800" dirty="0">
              <a:latin typeface="標楷體" panose="03000509000000000000" pitchFamily="65" charset="-120"/>
              <a:ea typeface="標楷體" panose="03000509000000000000" pitchFamily="65" charset="-120"/>
            </a:endParaRPr>
          </a:p>
          <a:p>
            <a:r>
              <a:rPr lang="en-US" altLang="zh-TW" sz="2800" dirty="0">
                <a:latin typeface="標楷體" panose="03000509000000000000" pitchFamily="65" charset="-120"/>
                <a:ea typeface="標楷體" panose="03000509000000000000" pitchFamily="65" charset="-120"/>
              </a:rPr>
              <a:t>• </a:t>
            </a:r>
            <a:r>
              <a:rPr lang="zh-TW" altLang="en-US" sz="2800" dirty="0">
                <a:latin typeface="標楷體" panose="03000509000000000000" pitchFamily="65" charset="-120"/>
                <a:ea typeface="標楷體" panose="03000509000000000000" pitchFamily="65" charset="-120"/>
              </a:rPr>
              <a:t>互護：互相保護</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同事</a:t>
            </a:r>
            <a:r>
              <a:rPr lang="en-US" altLang="zh-TW" sz="2800" dirty="0" smtClean="0">
                <a:latin typeface="標楷體" panose="03000509000000000000" pitchFamily="65" charset="-120"/>
                <a:ea typeface="標楷體" panose="03000509000000000000" pitchFamily="65" charset="-120"/>
              </a:rPr>
              <a:t>〉</a:t>
            </a:r>
          </a:p>
          <a:p>
            <a:endParaRPr lang="en-US" altLang="zh-TW" sz="2800" dirty="0">
              <a:latin typeface="標楷體" panose="03000509000000000000" pitchFamily="65" charset="-120"/>
              <a:ea typeface="標楷體" panose="03000509000000000000" pitchFamily="65" charset="-120"/>
            </a:endParaRPr>
          </a:p>
          <a:p>
            <a:r>
              <a:rPr lang="en-US" altLang="zh-TW" sz="2800" dirty="0">
                <a:latin typeface="標楷體" panose="03000509000000000000" pitchFamily="65" charset="-120"/>
                <a:ea typeface="標楷體" panose="03000509000000000000" pitchFamily="65" charset="-120"/>
              </a:rPr>
              <a:t>• </a:t>
            </a:r>
            <a:r>
              <a:rPr lang="zh-TW" altLang="en-US" sz="2800" dirty="0">
                <a:latin typeface="標楷體" panose="03000509000000000000" pitchFamily="65" charset="-120"/>
                <a:ea typeface="標楷體" panose="03000509000000000000" pitchFamily="65" charset="-120"/>
              </a:rPr>
              <a:t>監護：監督保護</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部屬</a:t>
            </a:r>
            <a:r>
              <a:rPr lang="en-US" altLang="zh-TW" sz="2800" dirty="0">
                <a:latin typeface="標楷體" panose="03000509000000000000" pitchFamily="65" charset="-120"/>
                <a:ea typeface="標楷體" panose="03000509000000000000" pitchFamily="65" charset="-120"/>
              </a:rPr>
              <a:t>〉</a:t>
            </a:r>
            <a:endParaRPr lang="zh-TW" altLang="en-US" sz="28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27126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552091" y="388189"/>
            <a:ext cx="8108830" cy="4339650"/>
          </a:xfrm>
          <a:prstGeom prst="rect">
            <a:avLst/>
          </a:prstGeom>
          <a:noFill/>
        </p:spPr>
        <p:txBody>
          <a:bodyPr wrap="square" rtlCol="0">
            <a:spAutoFit/>
          </a:bodyPr>
          <a:lstStyle/>
          <a:p>
            <a:pPr algn="ctr"/>
            <a:r>
              <a:rPr lang="zh-TW" altLang="en-US" sz="4000" dirty="0">
                <a:latin typeface="標楷體" panose="03000509000000000000" pitchFamily="65" charset="-120"/>
                <a:ea typeface="標楷體" panose="03000509000000000000" pitchFamily="65" charset="-120"/>
              </a:rPr>
              <a:t>危害</a:t>
            </a:r>
            <a:r>
              <a:rPr lang="zh-TW" altLang="en-US" sz="4000" dirty="0" smtClean="0">
                <a:latin typeface="標楷體" panose="03000509000000000000" pitchFamily="65" charset="-120"/>
                <a:ea typeface="標楷體" panose="03000509000000000000" pitchFamily="65" charset="-120"/>
              </a:rPr>
              <a:t>預知</a:t>
            </a:r>
            <a:endParaRPr lang="en-US" altLang="zh-TW" sz="4000"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 1.</a:t>
            </a:r>
            <a:r>
              <a:rPr lang="zh-TW" altLang="en-US" sz="2000" dirty="0" smtClean="0">
                <a:latin typeface="標楷體" panose="03000509000000000000" pitchFamily="65" charset="-120"/>
                <a:ea typeface="標楷體" panose="03000509000000000000" pitchFamily="65" charset="-120"/>
              </a:rPr>
              <a:t>勞</a:t>
            </a:r>
            <a:r>
              <a:rPr lang="zh-TW" altLang="en-US" sz="2000" dirty="0">
                <a:latin typeface="標楷體" panose="03000509000000000000" pitchFamily="65" charset="-120"/>
                <a:ea typeface="標楷體" panose="03000509000000000000" pitchFamily="65" charset="-120"/>
              </a:rPr>
              <a:t>工安全衛生法令僅係為保障勞工安全所</a:t>
            </a:r>
            <a:r>
              <a:rPr lang="zh-TW" altLang="en-US" sz="2000" dirty="0" smtClean="0">
                <a:latin typeface="標楷體" panose="03000509000000000000" pitchFamily="65" charset="-120"/>
                <a:ea typeface="標楷體" panose="03000509000000000000" pitchFamily="65" charset="-120"/>
              </a:rPr>
              <a:t>訂定</a:t>
            </a:r>
            <a:r>
              <a:rPr lang="zh-TW" altLang="en-US" sz="2000" dirty="0">
                <a:latin typeface="標楷體" panose="03000509000000000000" pitchFamily="65" charset="-120"/>
                <a:ea typeface="標楷體" panose="03000509000000000000" pitchFamily="65" charset="-120"/>
              </a:rPr>
              <a:t>一般通用之最低要求標準，無法詳細</a:t>
            </a:r>
            <a:r>
              <a:rPr lang="zh-TW" altLang="en-US" sz="2000" dirty="0" smtClean="0">
                <a:latin typeface="標楷體" panose="03000509000000000000" pitchFamily="65" charset="-120"/>
                <a:ea typeface="標楷體" panose="03000509000000000000" pitchFamily="65" charset="-120"/>
              </a:rPr>
              <a:t>涵蓋所有</a:t>
            </a:r>
            <a:r>
              <a:rPr lang="zh-TW" altLang="en-US" sz="2000" dirty="0">
                <a:latin typeface="標楷體" panose="03000509000000000000" pitchFamily="65" charset="-120"/>
                <a:ea typeface="標楷體" panose="03000509000000000000" pitchFamily="65" charset="-120"/>
              </a:rPr>
              <a:t>設施及生產作業，若事業單位安全</a:t>
            </a:r>
            <a:r>
              <a:rPr lang="zh-TW" altLang="en-US" sz="2000" dirty="0" smtClean="0">
                <a:latin typeface="標楷體" panose="03000509000000000000" pitchFamily="65" charset="-120"/>
                <a:ea typeface="標楷體" panose="03000509000000000000" pitchFamily="65" charset="-120"/>
              </a:rPr>
              <a:t>衛生工作</a:t>
            </a:r>
            <a:r>
              <a:rPr lang="zh-TW" altLang="en-US" sz="2000" dirty="0">
                <a:latin typeface="標楷體" panose="03000509000000000000" pitchFamily="65" charset="-120"/>
                <a:ea typeface="標楷體" panose="03000509000000000000" pitchFamily="65" charset="-120"/>
              </a:rPr>
              <a:t>僅被動地以合乎法令規定為目標，</a:t>
            </a:r>
            <a:r>
              <a:rPr lang="zh-TW" altLang="en-US" sz="2000" dirty="0" smtClean="0">
                <a:latin typeface="標楷體" panose="03000509000000000000" pitchFamily="65" charset="-120"/>
                <a:ea typeface="標楷體" panose="03000509000000000000" pitchFamily="65" charset="-120"/>
              </a:rPr>
              <a:t>無法達到</a:t>
            </a:r>
            <a:r>
              <a:rPr lang="zh-TW" altLang="en-US" sz="2000" dirty="0">
                <a:latin typeface="標楷體" panose="03000509000000000000" pitchFamily="65" charset="-120"/>
                <a:ea typeface="標楷體" panose="03000509000000000000" pitchFamily="65" charset="-120"/>
              </a:rPr>
              <a:t>百分之百保障勞工安全</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endParaRPr lang="en-US" altLang="zh-TW" sz="2000" dirty="0" smtClean="0">
              <a:latin typeface="標楷體" panose="03000509000000000000" pitchFamily="65" charset="-120"/>
              <a:ea typeface="標楷體" panose="03000509000000000000" pitchFamily="65" charset="-120"/>
            </a:endParaRPr>
          </a:p>
          <a:p>
            <a:endParaRPr lang="zh-TW" altLang="en-US"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2.</a:t>
            </a:r>
            <a:r>
              <a:rPr lang="zh-TW" altLang="en-US" sz="2000" dirty="0" smtClean="0">
                <a:latin typeface="標楷體" panose="03000509000000000000" pitchFamily="65" charset="-120"/>
                <a:ea typeface="標楷體" panose="03000509000000000000" pitchFamily="65" charset="-120"/>
              </a:rPr>
              <a:t>雇主</a:t>
            </a:r>
            <a:r>
              <a:rPr lang="zh-TW" altLang="en-US" sz="2000" dirty="0">
                <a:latin typeface="標楷體" panose="03000509000000000000" pitchFamily="65" charset="-120"/>
                <a:ea typeface="標楷體" panose="03000509000000000000" pitchFamily="65" charset="-120"/>
              </a:rPr>
              <a:t>未依勞工安全衛生法令規定做好安全</a:t>
            </a:r>
            <a:r>
              <a:rPr lang="zh-TW" altLang="en-US" sz="2000" dirty="0" smtClean="0">
                <a:latin typeface="標楷體" panose="03000509000000000000" pitchFamily="65" charset="-120"/>
                <a:ea typeface="標楷體" panose="03000509000000000000" pitchFamily="65" charset="-120"/>
              </a:rPr>
              <a:t>衛生</a:t>
            </a:r>
            <a:r>
              <a:rPr lang="zh-TW" altLang="en-US" sz="2000" dirty="0">
                <a:latin typeface="標楷體" panose="03000509000000000000" pitchFamily="65" charset="-120"/>
                <a:ea typeface="標楷體" panose="03000509000000000000" pitchFamily="65" charset="-120"/>
              </a:rPr>
              <a:t>工作，則勞工作業中將可能隨時遭受更</a:t>
            </a:r>
            <a:r>
              <a:rPr lang="zh-TW" altLang="en-US" sz="2000" dirty="0" smtClean="0">
                <a:latin typeface="標楷體" panose="03000509000000000000" pitchFamily="65" charset="-120"/>
                <a:ea typeface="標楷體" panose="03000509000000000000" pitchFamily="65" charset="-120"/>
              </a:rPr>
              <a:t>多危害。</a:t>
            </a:r>
            <a:endParaRPr lang="en-US" altLang="zh-TW" sz="2000" dirty="0" smtClean="0">
              <a:latin typeface="標楷體" panose="03000509000000000000" pitchFamily="65" charset="-120"/>
              <a:ea typeface="標楷體" panose="03000509000000000000" pitchFamily="65" charset="-120"/>
            </a:endParaRPr>
          </a:p>
          <a:p>
            <a:endParaRPr lang="en-US" altLang="zh-TW" sz="2000" dirty="0" smtClean="0">
              <a:latin typeface="標楷體" panose="03000509000000000000" pitchFamily="65" charset="-120"/>
              <a:ea typeface="標楷體" panose="03000509000000000000" pitchFamily="65" charset="-120"/>
            </a:endParaRPr>
          </a:p>
          <a:p>
            <a:endParaRPr lang="zh-TW" altLang="en-US" sz="2000" dirty="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3.</a:t>
            </a:r>
            <a:r>
              <a:rPr lang="zh-TW" altLang="en-US" sz="2000" dirty="0" smtClean="0">
                <a:latin typeface="標楷體" panose="03000509000000000000" pitchFamily="65" charset="-120"/>
                <a:ea typeface="標楷體" panose="03000509000000000000" pitchFamily="65" charset="-120"/>
              </a:rPr>
              <a:t>勞</a:t>
            </a:r>
            <a:r>
              <a:rPr lang="zh-TW" altLang="en-US" sz="2000" dirty="0">
                <a:latin typeface="標楷體" panose="03000509000000000000" pitchFamily="65" charset="-120"/>
                <a:ea typeface="標楷體" panose="03000509000000000000" pitchFamily="65" charset="-120"/>
              </a:rPr>
              <a:t>工如何</a:t>
            </a:r>
            <a:r>
              <a:rPr lang="zh-TW" altLang="en-US" sz="2000" dirty="0" smtClean="0">
                <a:latin typeface="標楷體" panose="03000509000000000000" pitchFamily="65" charset="-120"/>
                <a:ea typeface="標楷體" panose="03000509000000000000" pitchFamily="65" charset="-120"/>
              </a:rPr>
              <a:t>認知</a:t>
            </a:r>
            <a:r>
              <a:rPr lang="zh-TW" altLang="en-US" sz="2000" dirty="0">
                <a:latin typeface="標楷體" panose="03000509000000000000" pitchFamily="65" charset="-120"/>
                <a:ea typeface="標楷體" panose="03000509000000000000" pitchFamily="65" charset="-120"/>
              </a:rPr>
              <a:t>危害，自我保護，才是防止</a:t>
            </a:r>
            <a:r>
              <a:rPr lang="zh-TW" altLang="en-US" sz="2000" dirty="0" smtClean="0">
                <a:latin typeface="標楷體" panose="03000509000000000000" pitchFamily="65" charset="-120"/>
                <a:ea typeface="標楷體" panose="03000509000000000000" pitchFamily="65" charset="-120"/>
              </a:rPr>
              <a:t>災害</a:t>
            </a:r>
            <a:r>
              <a:rPr lang="zh-TW" altLang="en-US" sz="2000" dirty="0">
                <a:latin typeface="標楷體" panose="03000509000000000000" pitchFamily="65" charset="-120"/>
                <a:ea typeface="標楷體" panose="03000509000000000000" pitchFamily="65" charset="-120"/>
              </a:rPr>
              <a:t>發生的主要關鍵。</a:t>
            </a:r>
          </a:p>
        </p:txBody>
      </p:sp>
    </p:spTree>
    <p:extLst>
      <p:ext uri="{BB962C8B-B14F-4D97-AF65-F5344CB8AC3E}">
        <p14:creationId xmlns:p14="http://schemas.microsoft.com/office/powerpoint/2010/main" val="2425641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741872" y="1173192"/>
            <a:ext cx="7936302" cy="3508653"/>
          </a:xfrm>
          <a:prstGeom prst="rect">
            <a:avLst/>
          </a:prstGeom>
          <a:noFill/>
        </p:spPr>
        <p:txBody>
          <a:bodyPr wrap="square" rtlCol="0">
            <a:spAutoFit/>
          </a:bodyPr>
          <a:lstStyle/>
          <a:p>
            <a:r>
              <a:rPr lang="zh-TW" altLang="en-US" sz="2800" dirty="0">
                <a:latin typeface="標楷體" panose="03000509000000000000" pitchFamily="65" charset="-120"/>
                <a:ea typeface="標楷體" panose="03000509000000000000" pitchFamily="65" charset="-120"/>
              </a:rPr>
              <a:t>職場上保障自身安全，首先必須認知</a:t>
            </a:r>
            <a:r>
              <a:rPr lang="zh-TW" altLang="en-US" sz="2800" dirty="0" smtClean="0">
                <a:latin typeface="標楷體" panose="03000509000000000000" pitchFamily="65" charset="-120"/>
                <a:ea typeface="標楷體" panose="03000509000000000000" pitchFamily="65" charset="-120"/>
              </a:rPr>
              <a:t>到工作</a:t>
            </a:r>
            <a:r>
              <a:rPr lang="zh-TW" altLang="en-US" sz="2800" dirty="0">
                <a:latin typeface="標楷體" panose="03000509000000000000" pitchFamily="65" charset="-120"/>
                <a:ea typeface="標楷體" panose="03000509000000000000" pitchFamily="65" charset="-120"/>
              </a:rPr>
              <a:t>場所存在的危害因素，才能採取</a:t>
            </a:r>
            <a:r>
              <a:rPr lang="zh-TW" altLang="en-US" sz="2800" dirty="0" smtClean="0">
                <a:latin typeface="標楷體" panose="03000509000000000000" pitchFamily="65" charset="-120"/>
                <a:ea typeface="標楷體" panose="03000509000000000000" pitchFamily="65" charset="-120"/>
              </a:rPr>
              <a:t>防範</a:t>
            </a:r>
            <a:r>
              <a:rPr lang="zh-TW" altLang="en-US" sz="2800" dirty="0">
                <a:latin typeface="標楷體" panose="03000509000000000000" pitchFamily="65" charset="-120"/>
                <a:ea typeface="標楷體" panose="03000509000000000000" pitchFamily="65" charset="-120"/>
              </a:rPr>
              <a:t>措施，所以在作業前應想一想有什</a:t>
            </a:r>
            <a:r>
              <a:rPr lang="zh-TW" altLang="en-US" sz="2800" dirty="0" smtClean="0">
                <a:latin typeface="標楷體" panose="03000509000000000000" pitchFamily="65" charset="-120"/>
                <a:ea typeface="標楷體" panose="03000509000000000000" pitchFamily="65" charset="-120"/>
              </a:rPr>
              <a:t>麼潛在</a:t>
            </a:r>
            <a:r>
              <a:rPr lang="zh-TW" altLang="en-US" sz="2800" dirty="0">
                <a:latin typeface="標楷體" panose="03000509000000000000" pitchFamily="65" charset="-120"/>
                <a:ea typeface="標楷體" panose="03000509000000000000" pitchFamily="65" charset="-120"/>
              </a:rPr>
              <a:t>危險</a:t>
            </a:r>
            <a:r>
              <a:rPr lang="zh-TW" altLang="en-US"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endParaRPr lang="en-US" altLang="zh-TW" dirty="0" smtClean="0"/>
          </a:p>
          <a:p>
            <a:endParaRPr lang="en-US" altLang="zh-TW" dirty="0"/>
          </a:p>
          <a:p>
            <a:endParaRPr lang="zh-TW" altLang="en-US" dirty="0"/>
          </a:p>
          <a:p>
            <a:r>
              <a:rPr lang="en-US" altLang="zh-TW" sz="2800" dirty="0">
                <a:latin typeface="標楷體" panose="03000509000000000000" pitchFamily="65" charset="-120"/>
                <a:ea typeface="標楷體" panose="03000509000000000000" pitchFamily="65" charset="-120"/>
              </a:rPr>
              <a:t>• </a:t>
            </a:r>
            <a:r>
              <a:rPr lang="zh-TW" altLang="en-US" sz="2800" dirty="0">
                <a:latin typeface="標楷體" panose="03000509000000000000" pitchFamily="65" charset="-120"/>
                <a:ea typeface="標楷體" panose="03000509000000000000" pitchFamily="65" charset="-120"/>
              </a:rPr>
              <a:t>不安全行</a:t>
            </a:r>
            <a:r>
              <a:rPr lang="zh-TW" altLang="en-US" sz="2800" dirty="0" smtClean="0">
                <a:latin typeface="標楷體" panose="03000509000000000000" pitchFamily="65" charset="-120"/>
                <a:ea typeface="標楷體" panose="03000509000000000000" pitchFamily="65" charset="-120"/>
              </a:rPr>
              <a:t>為</a:t>
            </a:r>
            <a:endParaRPr lang="en-US" altLang="zh-TW" sz="2800" dirty="0" smtClean="0">
              <a:latin typeface="標楷體" panose="03000509000000000000" pitchFamily="65" charset="-120"/>
              <a:ea typeface="標楷體" panose="03000509000000000000" pitchFamily="65" charset="-120"/>
            </a:endParaRPr>
          </a:p>
          <a:p>
            <a:endParaRPr lang="zh-TW" altLang="en-US" sz="2800" dirty="0">
              <a:latin typeface="標楷體" panose="03000509000000000000" pitchFamily="65" charset="-120"/>
              <a:ea typeface="標楷體" panose="03000509000000000000" pitchFamily="65" charset="-120"/>
            </a:endParaRPr>
          </a:p>
          <a:p>
            <a:r>
              <a:rPr lang="en-US" altLang="zh-TW" sz="2800" dirty="0">
                <a:latin typeface="標楷體" panose="03000509000000000000" pitchFamily="65" charset="-120"/>
                <a:ea typeface="標楷體" panose="03000509000000000000" pitchFamily="65" charset="-120"/>
              </a:rPr>
              <a:t>• </a:t>
            </a:r>
            <a:r>
              <a:rPr lang="zh-TW" altLang="en-US" sz="2800" dirty="0">
                <a:latin typeface="標楷體" panose="03000509000000000000" pitchFamily="65" charset="-120"/>
                <a:ea typeface="標楷體" panose="03000509000000000000" pitchFamily="65" charset="-120"/>
              </a:rPr>
              <a:t>不安全狀況</a:t>
            </a:r>
          </a:p>
        </p:txBody>
      </p:sp>
    </p:spTree>
    <p:extLst>
      <p:ext uri="{BB962C8B-B14F-4D97-AF65-F5344CB8AC3E}">
        <p14:creationId xmlns:p14="http://schemas.microsoft.com/office/powerpoint/2010/main" val="4017408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1421" y="469500"/>
            <a:ext cx="7953839" cy="4708981"/>
          </a:xfrm>
          <a:prstGeom prst="rect">
            <a:avLst/>
          </a:prstGeom>
        </p:spPr>
        <p:txBody>
          <a:bodyPr wrap="square">
            <a:spAutoFit/>
          </a:bodyPr>
          <a:lstStyle/>
          <a:p>
            <a:pPr algn="ctr"/>
            <a:r>
              <a:rPr lang="zh-TW" altLang="en-US" sz="3600" dirty="0">
                <a:latin typeface="標楷體" panose="03000509000000000000" pitchFamily="65" charset="-120"/>
                <a:ea typeface="標楷體" panose="03000509000000000000" pitchFamily="65" charset="-120"/>
              </a:rPr>
              <a:t>墜落、滾</a:t>
            </a:r>
            <a:r>
              <a:rPr lang="zh-TW" altLang="en-US" sz="3600" dirty="0" smtClean="0">
                <a:latin typeface="標楷體" panose="03000509000000000000" pitchFamily="65" charset="-120"/>
                <a:ea typeface="標楷體" panose="03000509000000000000" pitchFamily="65" charset="-120"/>
              </a:rPr>
              <a:t>落</a:t>
            </a:r>
            <a:endParaRPr lang="en-US" altLang="zh-TW" sz="3600" dirty="0" smtClean="0">
              <a:latin typeface="標楷體" panose="03000509000000000000" pitchFamily="65" charset="-120"/>
              <a:ea typeface="標楷體" panose="03000509000000000000" pitchFamily="65" charset="-120"/>
            </a:endParaRPr>
          </a:p>
          <a:p>
            <a:pPr algn="ctr"/>
            <a:endParaRPr lang="zh-TW" altLang="en-US" sz="2400" dirty="0">
              <a:latin typeface="標楷體" panose="03000509000000000000" pitchFamily="65" charset="-120"/>
              <a:ea typeface="標楷體" panose="03000509000000000000" pitchFamily="65" charset="-120"/>
            </a:endParaRPr>
          </a:p>
          <a:p>
            <a:r>
              <a:rPr lang="en-US" altLang="zh-TW" sz="2000" dirty="0" smtClean="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使用</a:t>
            </a:r>
            <a:r>
              <a:rPr lang="zh-TW" altLang="en-US" sz="2000" dirty="0">
                <a:latin typeface="標楷體" panose="03000509000000000000" pitchFamily="65" charset="-120"/>
                <a:ea typeface="標楷體" panose="03000509000000000000" pitchFamily="65" charset="-120"/>
              </a:rPr>
              <a:t>不合規定之合梯、如底部未有防滑裝置</a:t>
            </a:r>
            <a:r>
              <a:rPr lang="zh-TW" altLang="en-US" sz="2000" dirty="0" smtClean="0">
                <a:latin typeface="標楷體" panose="03000509000000000000" pitchFamily="65" charset="-120"/>
                <a:ea typeface="標楷體" panose="03000509000000000000" pitchFamily="65" charset="-120"/>
              </a:rPr>
              <a:t>、未</a:t>
            </a:r>
            <a:r>
              <a:rPr lang="zh-TW" altLang="en-US" sz="2000" dirty="0">
                <a:latin typeface="標楷體" panose="03000509000000000000" pitchFamily="65" charset="-120"/>
                <a:ea typeface="標楷體" panose="03000509000000000000" pitchFamily="65" charset="-120"/>
              </a:rPr>
              <a:t>有中間繫條等，或站在梯子上利用腳移動</a:t>
            </a:r>
            <a:r>
              <a:rPr lang="zh-TW" altLang="en-US" sz="2000" dirty="0" smtClean="0">
                <a:latin typeface="標楷體" panose="03000509000000000000" pitchFamily="65" charset="-120"/>
                <a:ea typeface="標楷體" panose="03000509000000000000" pitchFamily="65" charset="-120"/>
              </a:rPr>
              <a:t>梯子。</a:t>
            </a:r>
            <a:endParaRPr lang="en-US" altLang="zh-TW" sz="2000" dirty="0" smtClean="0">
              <a:latin typeface="標楷體" panose="03000509000000000000" pitchFamily="65" charset="-120"/>
              <a:ea typeface="標楷體" panose="03000509000000000000" pitchFamily="65" charset="-120"/>
            </a:endParaRPr>
          </a:p>
          <a:p>
            <a:endParaRPr lang="zh-TW" altLang="en-US"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 </a:t>
            </a:r>
            <a:r>
              <a:rPr lang="zh-TW" altLang="en-US" sz="2000" dirty="0">
                <a:latin typeface="標楷體" panose="03000509000000000000" pitchFamily="65" charset="-120"/>
                <a:ea typeface="標楷體" panose="03000509000000000000" pitchFamily="65" charset="-120"/>
              </a:rPr>
              <a:t>取用高處物品或作業時，使用未固定之物體</a:t>
            </a:r>
            <a:r>
              <a:rPr lang="zh-TW" altLang="en-US" sz="2000" dirty="0" smtClean="0">
                <a:latin typeface="標楷體" panose="03000509000000000000" pitchFamily="65" charset="-120"/>
                <a:ea typeface="標楷體" panose="03000509000000000000" pitchFamily="65" charset="-120"/>
              </a:rPr>
              <a:t>當墊腳</a:t>
            </a:r>
            <a:r>
              <a:rPr lang="zh-TW" altLang="en-US" sz="2000" dirty="0">
                <a:latin typeface="標楷體" panose="03000509000000000000" pitchFamily="65" charset="-120"/>
                <a:ea typeface="標楷體" panose="03000509000000000000" pitchFamily="65" charset="-120"/>
              </a:rPr>
              <a:t>物，如有輪子之椅子、中空桶子等</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endParaRPr lang="zh-TW" altLang="en-US"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 </a:t>
            </a:r>
            <a:r>
              <a:rPr lang="zh-TW" altLang="en-US" sz="2000" dirty="0">
                <a:latin typeface="標楷體" panose="03000509000000000000" pitchFamily="65" charset="-120"/>
                <a:ea typeface="標楷體" panose="03000509000000000000" pitchFamily="65" charset="-120"/>
              </a:rPr>
              <a:t>雙手抬重物、或高度遮住視線之物體上下樓梯</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endParaRPr lang="zh-TW" altLang="en-US"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 </a:t>
            </a:r>
            <a:r>
              <a:rPr lang="zh-TW" altLang="en-US" sz="2000" dirty="0">
                <a:latin typeface="標楷體" panose="03000509000000000000" pitchFamily="65" charset="-120"/>
                <a:ea typeface="標楷體" panose="03000509000000000000" pitchFamily="65" charset="-120"/>
              </a:rPr>
              <a:t>使用堆高機貨叉上舉、下降替代工作梯從事</a:t>
            </a:r>
            <a:r>
              <a:rPr lang="zh-TW" altLang="en-US" sz="2000" dirty="0" smtClean="0">
                <a:latin typeface="標楷體" panose="03000509000000000000" pitchFamily="65" charset="-120"/>
                <a:ea typeface="標楷體" panose="03000509000000000000" pitchFamily="65" charset="-120"/>
              </a:rPr>
              <a:t>工作。</a:t>
            </a:r>
            <a:endParaRPr lang="en-US" altLang="zh-TW" sz="2000" dirty="0" smtClean="0">
              <a:latin typeface="標楷體" panose="03000509000000000000" pitchFamily="65" charset="-120"/>
              <a:ea typeface="標楷體" panose="03000509000000000000" pitchFamily="65" charset="-120"/>
            </a:endParaRPr>
          </a:p>
          <a:p>
            <a:endParaRPr lang="zh-TW" altLang="en-US"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 </a:t>
            </a:r>
            <a:r>
              <a:rPr lang="zh-TW" altLang="en-US" sz="2000" dirty="0">
                <a:latin typeface="標楷體" panose="03000509000000000000" pitchFamily="65" charset="-120"/>
                <a:ea typeface="標楷體" panose="03000509000000000000" pitchFamily="65" charset="-120"/>
              </a:rPr>
              <a:t>在未設置適當護圍之二公尺以上工作場所</a:t>
            </a:r>
            <a:r>
              <a:rPr lang="zh-TW" altLang="en-US" sz="2000" dirty="0" smtClean="0">
                <a:latin typeface="標楷體" panose="03000509000000000000" pitchFamily="65" charset="-120"/>
                <a:ea typeface="標楷體" panose="03000509000000000000" pitchFamily="65" charset="-120"/>
              </a:rPr>
              <a:t>邊緣或</a:t>
            </a:r>
            <a:r>
              <a:rPr lang="zh-TW" altLang="en-US" sz="2000" dirty="0">
                <a:latin typeface="標楷體" panose="03000509000000000000" pitchFamily="65" charset="-120"/>
                <a:ea typeface="標楷體" panose="03000509000000000000" pitchFamily="65" charset="-120"/>
              </a:rPr>
              <a:t>開口部份作業時，未</a:t>
            </a:r>
            <a:r>
              <a:rPr lang="zh-TW" altLang="en-US" sz="2000" dirty="0" smtClean="0">
                <a:latin typeface="標楷體" panose="03000509000000000000" pitchFamily="65" charset="-120"/>
                <a:ea typeface="標楷體" panose="03000509000000000000" pitchFamily="65" charset="-120"/>
              </a:rPr>
              <a:t>確實使用</a:t>
            </a:r>
            <a:r>
              <a:rPr lang="zh-TW" altLang="en-US" sz="2000" dirty="0">
                <a:latin typeface="標楷體" panose="03000509000000000000" pitchFamily="65" charset="-120"/>
                <a:ea typeface="標楷體" panose="03000509000000000000" pitchFamily="65" charset="-120"/>
              </a:rPr>
              <a:t>安全帶及配</a:t>
            </a:r>
            <a:r>
              <a:rPr lang="zh-TW" altLang="en-US" sz="2000" dirty="0" smtClean="0">
                <a:latin typeface="標楷體" panose="03000509000000000000" pitchFamily="65" charset="-120"/>
                <a:ea typeface="標楷體" panose="03000509000000000000" pitchFamily="65" charset="-120"/>
              </a:rPr>
              <a:t>戴安全帽</a:t>
            </a:r>
            <a:r>
              <a:rPr lang="zh-TW" altLang="en-US" sz="2000" dirty="0">
                <a:latin typeface="標楷體" panose="03000509000000000000" pitchFamily="65" charset="-120"/>
                <a:ea typeface="標楷體" panose="03000509000000000000" pitchFamily="65" charset="-120"/>
              </a:rPr>
              <a:t>。</a:t>
            </a:r>
            <a:endParaRPr lang="zh-TW" altLang="en-US" sz="20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37409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388188" y="633187"/>
            <a:ext cx="8082951" cy="5629589"/>
          </a:xfrm>
        </p:spPr>
        <p:txBody>
          <a:bodyPr/>
          <a:lstStyle/>
          <a:p>
            <a:pPr marL="0" indent="0" algn="ctr">
              <a:buNone/>
            </a:pPr>
            <a:r>
              <a:rPr lang="zh-TW" altLang="en-US" sz="4000" dirty="0" smtClean="0"/>
              <a:t>前 言</a:t>
            </a:r>
            <a:endParaRPr lang="zh-TW" altLang="en-US" sz="4000" dirty="0"/>
          </a:p>
          <a:p>
            <a:pPr marL="0" indent="0">
              <a:buNone/>
            </a:pP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工業發達及科技發展，各式各樣的作業</a:t>
            </a:r>
            <a:r>
              <a:rPr lang="zh-TW" altLang="en-US" sz="2400" dirty="0" smtClean="0">
                <a:latin typeface="標楷體" panose="03000509000000000000" pitchFamily="65" charset="-120"/>
                <a:ea typeface="標楷體" panose="03000509000000000000" pitchFamily="65" charset="-120"/>
              </a:rPr>
              <a:t>機械設備</a:t>
            </a:r>
            <a:r>
              <a:rPr lang="zh-TW" altLang="en-US" sz="2400" dirty="0">
                <a:latin typeface="標楷體" panose="03000509000000000000" pitchFamily="65" charset="-120"/>
                <a:ea typeface="標楷體" panose="03000509000000000000" pitchFamily="65" charset="-120"/>
              </a:rPr>
              <a:t>不斷的被製造，生產製程越來越來越</a:t>
            </a:r>
            <a:r>
              <a:rPr lang="zh-TW" altLang="en-US" sz="2400" dirty="0" smtClean="0">
                <a:latin typeface="標楷體" panose="03000509000000000000" pitchFamily="65" charset="-120"/>
                <a:ea typeface="標楷體" panose="03000509000000000000" pitchFamily="65" charset="-120"/>
              </a:rPr>
              <a:t>複雜</a:t>
            </a:r>
            <a:r>
              <a:rPr lang="zh-TW" altLang="en-US" sz="2400" dirty="0">
                <a:latin typeface="標楷體" panose="03000509000000000000" pitchFamily="65" charset="-120"/>
                <a:ea typeface="標楷體" panose="03000509000000000000" pitchFamily="65" charset="-120"/>
              </a:rPr>
              <a:t>，所使用的原物料更多元化，潛藏對勞</a:t>
            </a:r>
            <a:r>
              <a:rPr lang="zh-TW" altLang="en-US" sz="2400" dirty="0" smtClean="0">
                <a:latin typeface="標楷體" panose="03000509000000000000" pitchFamily="65" charset="-120"/>
                <a:ea typeface="標楷體" panose="03000509000000000000" pitchFamily="65" charset="-120"/>
              </a:rPr>
              <a:t>工的</a:t>
            </a:r>
            <a:r>
              <a:rPr lang="zh-TW" altLang="en-US" sz="2400" dirty="0">
                <a:latin typeface="標楷體" panose="03000509000000000000" pitchFamily="65" charset="-120"/>
                <a:ea typeface="標楷體" panose="03000509000000000000" pitchFamily="65" charset="-120"/>
              </a:rPr>
              <a:t>危害亦隨之增加</a:t>
            </a:r>
            <a:r>
              <a:rPr lang="zh-TW" altLang="en-US"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pPr marL="0" indent="0">
              <a:buNone/>
            </a:pPr>
            <a:endParaRPr lang="zh-TW" altLang="en-US" sz="2400" dirty="0">
              <a:latin typeface="標楷體" panose="03000509000000000000" pitchFamily="65" charset="-120"/>
              <a:ea typeface="標楷體" panose="03000509000000000000" pitchFamily="65" charset="-120"/>
            </a:endParaRPr>
          </a:p>
          <a:p>
            <a:pPr marL="0" indent="0">
              <a:buNone/>
            </a:pPr>
            <a:r>
              <a:rPr lang="en-US" altLang="zh-TW" sz="2400" dirty="0" smtClean="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職</a:t>
            </a:r>
            <a:r>
              <a:rPr lang="zh-TW" altLang="en-US" sz="2400" dirty="0" smtClean="0">
                <a:latin typeface="標楷體" panose="03000509000000000000" pitchFamily="65" charset="-120"/>
                <a:ea typeface="標楷體" panose="03000509000000000000" pitchFamily="65" charset="-120"/>
              </a:rPr>
              <a:t>業</a:t>
            </a:r>
            <a:r>
              <a:rPr lang="zh-TW" altLang="en-US" sz="2400" dirty="0">
                <a:latin typeface="標楷體" panose="03000509000000000000" pitchFamily="65" charset="-120"/>
                <a:ea typeface="標楷體" panose="03000509000000000000" pitchFamily="65" charset="-120"/>
              </a:rPr>
              <a:t>災害不但影響勞動力，增加生產成本</a:t>
            </a:r>
            <a:r>
              <a:rPr lang="zh-TW" altLang="en-US" sz="2400" dirty="0" smtClean="0">
                <a:latin typeface="標楷體" panose="03000509000000000000" pitchFamily="65" charset="-120"/>
                <a:ea typeface="標楷體" panose="03000509000000000000" pitchFamily="65" charset="-120"/>
              </a:rPr>
              <a:t>，更</a:t>
            </a:r>
            <a:r>
              <a:rPr lang="zh-TW" altLang="en-US" sz="2400" dirty="0">
                <a:latin typeface="標楷體" panose="03000509000000000000" pitchFamily="65" charset="-120"/>
                <a:ea typeface="標楷體" panose="03000509000000000000" pitchFamily="65" charset="-120"/>
              </a:rPr>
              <a:t>會付出相當可觀的社會成本，嚴重時還</a:t>
            </a:r>
            <a:r>
              <a:rPr lang="zh-TW" altLang="en-US" sz="2400" dirty="0" smtClean="0">
                <a:latin typeface="標楷體" panose="03000509000000000000" pitchFamily="65" charset="-120"/>
                <a:ea typeface="標楷體" panose="03000509000000000000" pitchFamily="65" charset="-120"/>
              </a:rPr>
              <a:t>會造成</a:t>
            </a:r>
            <a:r>
              <a:rPr lang="zh-TW" altLang="en-US" sz="2400" dirty="0">
                <a:latin typeface="標楷體" panose="03000509000000000000" pitchFamily="65" charset="-120"/>
                <a:ea typeface="標楷體" panose="03000509000000000000" pitchFamily="65" charset="-120"/>
              </a:rPr>
              <a:t>社會動盪不安</a:t>
            </a:r>
            <a:r>
              <a:rPr lang="zh-TW" altLang="en-US"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pPr marL="0" indent="0">
              <a:buNone/>
            </a:pPr>
            <a:endParaRPr lang="zh-TW" altLang="en-US" sz="2400" dirty="0">
              <a:latin typeface="標楷體" panose="03000509000000000000" pitchFamily="65" charset="-120"/>
              <a:ea typeface="標楷體" panose="03000509000000000000" pitchFamily="65" charset="-120"/>
            </a:endParaRPr>
          </a:p>
          <a:p>
            <a:pPr marL="0" indent="0">
              <a:buNone/>
            </a:pP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政府頒訂的安全衛生法令，或是事業單位</a:t>
            </a:r>
            <a:r>
              <a:rPr lang="zh-TW" altLang="en-US" sz="2400" dirty="0" smtClean="0">
                <a:latin typeface="標楷體" panose="03000509000000000000" pitchFamily="65" charset="-120"/>
                <a:ea typeface="標楷體" panose="03000509000000000000" pitchFamily="65" charset="-120"/>
              </a:rPr>
              <a:t>參照</a:t>
            </a:r>
            <a:r>
              <a:rPr lang="zh-TW" altLang="en-US" sz="2400" dirty="0">
                <a:latin typeface="標楷體" panose="03000509000000000000" pitchFamily="65" charset="-120"/>
                <a:ea typeface="標楷體" panose="03000509000000000000" pitchFamily="65" charset="-120"/>
              </a:rPr>
              <a:t>學術單位、學者所提理論建制之安全</a:t>
            </a:r>
            <a:r>
              <a:rPr lang="zh-TW" altLang="en-US" sz="2400" dirty="0" smtClean="0">
                <a:latin typeface="標楷體" panose="03000509000000000000" pitchFamily="65" charset="-120"/>
                <a:ea typeface="標楷體" panose="03000509000000000000" pitchFamily="65" charset="-120"/>
              </a:rPr>
              <a:t>衛生管</a:t>
            </a:r>
            <a:r>
              <a:rPr lang="zh-TW" altLang="en-US" sz="2400" dirty="0">
                <a:latin typeface="標楷體" panose="03000509000000000000" pitchFamily="65" charset="-120"/>
                <a:ea typeface="標楷體" panose="03000509000000000000" pitchFamily="65" charset="-120"/>
              </a:rPr>
              <a:t>理系統是否能被確實遵守及落實，最終</a:t>
            </a:r>
            <a:r>
              <a:rPr lang="zh-TW" altLang="en-US" sz="2400" dirty="0" smtClean="0">
                <a:latin typeface="標楷體" panose="03000509000000000000" pitchFamily="65" charset="-120"/>
                <a:ea typeface="標楷體" panose="03000509000000000000" pitchFamily="65" charset="-120"/>
              </a:rPr>
              <a:t>仍須</a:t>
            </a:r>
            <a:r>
              <a:rPr lang="zh-TW" altLang="en-US" sz="2400" dirty="0">
                <a:latin typeface="標楷體" panose="03000509000000000000" pitchFamily="65" charset="-120"/>
                <a:ea typeface="標楷體" panose="03000509000000000000" pitchFamily="65" charset="-120"/>
              </a:rPr>
              <a:t>依靠安全衛生檢查的手段來要求、執行</a:t>
            </a:r>
            <a:r>
              <a:rPr lang="zh-TW" altLang="en-US" sz="2400" dirty="0" smtClean="0">
                <a:latin typeface="標楷體" panose="03000509000000000000" pitchFamily="65" charset="-120"/>
                <a:ea typeface="標楷體" panose="03000509000000000000" pitchFamily="65" charset="-120"/>
              </a:rPr>
              <a:t>及檢驗</a:t>
            </a:r>
            <a:r>
              <a:rPr lang="zh-TW" altLang="en-US" sz="2400" dirty="0">
                <a:latin typeface="標楷體" panose="03000509000000000000" pitchFamily="65" charset="-120"/>
                <a:ea typeface="標楷體" panose="03000509000000000000" pitchFamily="65" charset="-120"/>
              </a:rPr>
              <a:t>，才能達到防止職業災害發生的目的。</a:t>
            </a:r>
            <a:endParaRPr lang="zh-TW" altLang="en-US" sz="24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523651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4067" y="616148"/>
            <a:ext cx="8238227" cy="4601260"/>
          </a:xfrm>
          <a:prstGeom prst="rect">
            <a:avLst/>
          </a:prstGeom>
        </p:spPr>
        <p:txBody>
          <a:bodyPr wrap="square">
            <a:spAutoFit/>
          </a:bodyPr>
          <a:lstStyle/>
          <a:p>
            <a:pPr algn="ctr"/>
            <a:r>
              <a:rPr lang="zh-TW" altLang="en-US" sz="3600" dirty="0" smtClean="0">
                <a:latin typeface="標楷體" panose="03000509000000000000" pitchFamily="65" charset="-120"/>
                <a:ea typeface="標楷體" panose="03000509000000000000" pitchFamily="65" charset="-120"/>
              </a:rPr>
              <a:t>衝撞</a:t>
            </a:r>
            <a:endParaRPr lang="en-US" altLang="zh-TW" sz="3600" dirty="0" smtClean="0">
              <a:latin typeface="標楷體" panose="03000509000000000000" pitchFamily="65" charset="-120"/>
              <a:ea typeface="標楷體" panose="03000509000000000000" pitchFamily="65" charset="-120"/>
            </a:endParaRPr>
          </a:p>
          <a:p>
            <a:pPr algn="ctr"/>
            <a:endParaRPr lang="zh-TW" altLang="en-US" sz="14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 </a:t>
            </a:r>
            <a:r>
              <a:rPr lang="zh-TW" altLang="en-US" sz="2000" dirty="0">
                <a:latin typeface="標楷體" panose="03000509000000000000" pitchFamily="65" charset="-120"/>
                <a:ea typeface="標楷體" panose="03000509000000000000" pitchFamily="65" charset="-120"/>
              </a:rPr>
              <a:t>車輛、機械或機械人作業時，進入操作半徑</a:t>
            </a:r>
            <a:r>
              <a:rPr lang="zh-TW" altLang="en-US" sz="2000" dirty="0" smtClean="0">
                <a:latin typeface="標楷體" panose="03000509000000000000" pitchFamily="65" charset="-120"/>
                <a:ea typeface="標楷體" panose="03000509000000000000" pitchFamily="65" charset="-120"/>
              </a:rPr>
              <a:t>內或</a:t>
            </a:r>
            <a:r>
              <a:rPr lang="zh-TW" altLang="en-US" sz="2000" dirty="0">
                <a:latin typeface="標楷體" panose="03000509000000000000" pitchFamily="65" charset="-120"/>
                <a:ea typeface="標楷體" panose="03000509000000000000" pitchFamily="65" charset="-120"/>
              </a:rPr>
              <a:t>附近有</a:t>
            </a:r>
            <a:r>
              <a:rPr lang="zh-TW" altLang="en-US" sz="2000" dirty="0" smtClean="0">
                <a:latin typeface="標楷體" panose="03000509000000000000" pitchFamily="65" charset="-120"/>
                <a:ea typeface="標楷體" panose="03000509000000000000" pitchFamily="65" charset="-120"/>
              </a:rPr>
              <a:t>碰撞</a:t>
            </a:r>
            <a:r>
              <a:rPr lang="zh-TW" altLang="en-US" sz="2000" dirty="0">
                <a:latin typeface="標楷體" panose="03000509000000000000" pitchFamily="65" charset="-120"/>
                <a:ea typeface="標楷體" panose="03000509000000000000" pitchFamily="65" charset="-120"/>
              </a:rPr>
              <a:t>危險之虞之場所</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endParaRPr lang="zh-TW" altLang="en-US" sz="12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 </a:t>
            </a:r>
            <a:r>
              <a:rPr lang="zh-TW" altLang="en-US" sz="2000" dirty="0">
                <a:latin typeface="標楷體" panose="03000509000000000000" pitchFamily="65" charset="-120"/>
                <a:ea typeface="標楷體" panose="03000509000000000000" pitchFamily="65" charset="-120"/>
              </a:rPr>
              <a:t>擅自進入或跨越標示禁止進入之區域、場所</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endParaRPr lang="en-US" altLang="zh-TW" sz="2000" b="1" dirty="0" smtClean="0">
              <a:latin typeface="標楷體" panose="03000509000000000000" pitchFamily="65" charset="-120"/>
              <a:ea typeface="標楷體" panose="03000509000000000000" pitchFamily="65" charset="-120"/>
            </a:endParaRPr>
          </a:p>
          <a:p>
            <a:endParaRPr lang="en-US" altLang="zh-TW" sz="2000" b="1" dirty="0">
              <a:latin typeface="標楷體" panose="03000509000000000000" pitchFamily="65" charset="-120"/>
              <a:ea typeface="標楷體" panose="03000509000000000000" pitchFamily="65" charset="-120"/>
            </a:endParaRPr>
          </a:p>
          <a:p>
            <a:pPr algn="ctr"/>
            <a:r>
              <a:rPr lang="zh-TW" altLang="en-US" sz="3600" dirty="0">
                <a:latin typeface="標楷體" panose="03000509000000000000" pitchFamily="65" charset="-120"/>
                <a:ea typeface="標楷體" panose="03000509000000000000" pitchFamily="65" charset="-120"/>
              </a:rPr>
              <a:t>物體飛</a:t>
            </a:r>
            <a:r>
              <a:rPr lang="zh-TW" altLang="en-US" sz="3600" dirty="0" smtClean="0">
                <a:latin typeface="標楷體" panose="03000509000000000000" pitchFamily="65" charset="-120"/>
                <a:ea typeface="標楷體" panose="03000509000000000000" pitchFamily="65" charset="-120"/>
              </a:rPr>
              <a:t>落</a:t>
            </a:r>
            <a:endParaRPr lang="en-US" altLang="zh-TW" sz="3600" dirty="0" smtClean="0">
              <a:latin typeface="標楷體" panose="03000509000000000000" pitchFamily="65" charset="-120"/>
              <a:ea typeface="標楷體" panose="03000509000000000000" pitchFamily="65" charset="-120"/>
            </a:endParaRPr>
          </a:p>
          <a:p>
            <a:pPr algn="ctr"/>
            <a:endParaRPr lang="zh-TW" altLang="en-US" sz="14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吊物作業時，進入吊舉物之下方</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含</a:t>
            </a:r>
            <a:r>
              <a:rPr lang="zh-TW" altLang="en-US" sz="2000" dirty="0" smtClean="0">
                <a:latin typeface="標楷體" panose="03000509000000000000" pitchFamily="65" charset="-120"/>
                <a:ea typeface="標楷體" panose="03000509000000000000" pitchFamily="65" charset="-120"/>
              </a:rPr>
              <a:t>萬一掉</a:t>
            </a:r>
            <a:r>
              <a:rPr lang="zh-TW" altLang="en-US" sz="2000" dirty="0">
                <a:latin typeface="標楷體" panose="03000509000000000000" pitchFamily="65" charset="-120"/>
                <a:ea typeface="標楷體" panose="03000509000000000000" pitchFamily="65" charset="-120"/>
              </a:rPr>
              <a:t>落時會受波及之區域</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endParaRPr lang="zh-TW" altLang="en-US" sz="105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使用不合格之繩索、吊具從事吊舉物</a:t>
            </a:r>
            <a:r>
              <a:rPr lang="zh-TW" altLang="en-US" sz="2000" dirty="0" smtClean="0">
                <a:latin typeface="標楷體" panose="03000509000000000000" pitchFamily="65" charset="-120"/>
                <a:ea typeface="標楷體" panose="03000509000000000000" pitchFamily="65" charset="-120"/>
              </a:rPr>
              <a:t>作業。</a:t>
            </a:r>
            <a:endParaRPr lang="en-US" altLang="zh-TW" sz="2000" dirty="0" smtClean="0">
              <a:latin typeface="標楷體" panose="03000509000000000000" pitchFamily="65" charset="-120"/>
              <a:ea typeface="標楷體" panose="03000509000000000000" pitchFamily="65" charset="-120"/>
            </a:endParaRPr>
          </a:p>
          <a:p>
            <a:endParaRPr lang="zh-TW" altLang="en-US" sz="105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進入有物體飛落之虞工作場所未確實</a:t>
            </a:r>
            <a:r>
              <a:rPr lang="zh-TW" altLang="en-US" sz="2000" dirty="0" smtClean="0">
                <a:latin typeface="標楷體" panose="03000509000000000000" pitchFamily="65" charset="-120"/>
                <a:ea typeface="標楷體" panose="03000509000000000000" pitchFamily="65" charset="-120"/>
              </a:rPr>
              <a:t>配帶</a:t>
            </a:r>
            <a:r>
              <a:rPr lang="zh-TW" altLang="en-US" sz="2000" dirty="0">
                <a:latin typeface="標楷體" panose="03000509000000000000" pitchFamily="65" charset="-120"/>
                <a:ea typeface="標楷體" panose="03000509000000000000" pitchFamily="65" charset="-120"/>
              </a:rPr>
              <a:t>安全帽</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帽帶未確實繫好</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a:t>
            </a:r>
            <a:endParaRPr lang="zh-TW" altLang="en-US" sz="20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1903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923026" y="638355"/>
            <a:ext cx="7573993" cy="5509200"/>
          </a:xfrm>
          <a:prstGeom prst="rect">
            <a:avLst/>
          </a:prstGeom>
          <a:noFill/>
        </p:spPr>
        <p:txBody>
          <a:bodyPr wrap="square" rtlCol="0">
            <a:spAutoFit/>
          </a:bodyPr>
          <a:lstStyle/>
          <a:p>
            <a:pPr algn="ctr"/>
            <a:r>
              <a:rPr lang="zh-TW" altLang="en-US" sz="3600" dirty="0">
                <a:latin typeface="標楷體" panose="03000509000000000000" pitchFamily="65" charset="-120"/>
                <a:ea typeface="標楷體" panose="03000509000000000000" pitchFamily="65" charset="-120"/>
              </a:rPr>
              <a:t>物體</a:t>
            </a:r>
            <a:r>
              <a:rPr lang="zh-TW" altLang="en-US" sz="3600" dirty="0" smtClean="0">
                <a:latin typeface="標楷體" panose="03000509000000000000" pitchFamily="65" charset="-120"/>
                <a:ea typeface="標楷體" panose="03000509000000000000" pitchFamily="65" charset="-120"/>
              </a:rPr>
              <a:t>倒塌</a:t>
            </a:r>
            <a:endParaRPr lang="en-US" altLang="zh-TW" sz="3600" dirty="0" smtClean="0">
              <a:latin typeface="標楷體" panose="03000509000000000000" pitchFamily="65" charset="-120"/>
              <a:ea typeface="標楷體" panose="03000509000000000000" pitchFamily="65" charset="-120"/>
            </a:endParaRPr>
          </a:p>
          <a:p>
            <a:pPr algn="ctr"/>
            <a:endParaRPr lang="zh-TW" altLang="en-US" sz="12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 </a:t>
            </a:r>
            <a:r>
              <a:rPr lang="zh-TW" altLang="en-US" sz="2000" dirty="0">
                <a:latin typeface="標楷體" panose="03000509000000000000" pitchFamily="65" charset="-120"/>
                <a:ea typeface="標楷體" panose="03000509000000000000" pitchFamily="65" charset="-120"/>
              </a:rPr>
              <a:t>從物料堆下層抽取物料</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endParaRPr lang="zh-TW" altLang="en-US" sz="12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 </a:t>
            </a:r>
            <a:r>
              <a:rPr lang="zh-TW" altLang="en-US" sz="2000" dirty="0">
                <a:latin typeface="標楷體" panose="03000509000000000000" pitchFamily="65" charset="-120"/>
                <a:ea typeface="標楷體" panose="03000509000000000000" pitchFamily="65" charset="-120"/>
              </a:rPr>
              <a:t>鋼構堆置過高或底部未適當固定，遭</a:t>
            </a:r>
            <a:r>
              <a:rPr lang="zh-TW" altLang="en-US" sz="2000" dirty="0" smtClean="0">
                <a:latin typeface="標楷體" panose="03000509000000000000" pitchFamily="65" charset="-120"/>
                <a:ea typeface="標楷體" panose="03000509000000000000" pitchFamily="65" charset="-120"/>
              </a:rPr>
              <a:t>其他</a:t>
            </a:r>
            <a:r>
              <a:rPr lang="zh-TW" altLang="en-US" sz="2000" dirty="0">
                <a:latin typeface="標楷體" panose="03000509000000000000" pitchFamily="65" charset="-120"/>
                <a:ea typeface="標楷體" panose="03000509000000000000" pitchFamily="65" charset="-120"/>
              </a:rPr>
              <a:t>吊物撞擊倒塌</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endParaRPr lang="en-US" altLang="zh-TW" sz="2000" dirty="0">
              <a:latin typeface="標楷體" panose="03000509000000000000" pitchFamily="65" charset="-120"/>
              <a:ea typeface="標楷體" panose="03000509000000000000" pitchFamily="65" charset="-120"/>
            </a:endParaRPr>
          </a:p>
          <a:p>
            <a:pPr algn="ctr"/>
            <a:r>
              <a:rPr lang="zh-TW" altLang="en-US" sz="3600" dirty="0">
                <a:latin typeface="標楷體" panose="03000509000000000000" pitchFamily="65" charset="-120"/>
                <a:ea typeface="標楷體" panose="03000509000000000000" pitchFamily="65" charset="-120"/>
              </a:rPr>
              <a:t>被捲、被</a:t>
            </a:r>
            <a:r>
              <a:rPr lang="zh-TW" altLang="en-US" sz="3600" dirty="0" smtClean="0">
                <a:latin typeface="標楷體" panose="03000509000000000000" pitchFamily="65" charset="-120"/>
                <a:ea typeface="標楷體" panose="03000509000000000000" pitchFamily="65" charset="-120"/>
              </a:rPr>
              <a:t>夾</a:t>
            </a:r>
            <a:endParaRPr lang="en-US" altLang="zh-TW" sz="3600" dirty="0" smtClean="0">
              <a:latin typeface="標楷體" panose="03000509000000000000" pitchFamily="65" charset="-120"/>
              <a:ea typeface="標楷體" panose="03000509000000000000" pitchFamily="65" charset="-120"/>
            </a:endParaRPr>
          </a:p>
          <a:p>
            <a:pPr algn="ctr"/>
            <a:endParaRPr lang="zh-TW" altLang="en-US" sz="12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 </a:t>
            </a:r>
            <a:r>
              <a:rPr lang="zh-TW" altLang="en-US" sz="2000" dirty="0">
                <a:latin typeface="標楷體" panose="03000509000000000000" pitchFamily="65" charset="-120"/>
                <a:ea typeface="標楷體" panose="03000509000000000000" pitchFamily="65" charset="-120"/>
              </a:rPr>
              <a:t>戴手套從事鑽孔機、截角機等旋轉刃具作業</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endParaRPr lang="zh-TW" altLang="en-US" sz="12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 </a:t>
            </a:r>
            <a:r>
              <a:rPr lang="zh-TW" altLang="en-US" sz="2000" dirty="0">
                <a:latin typeface="標楷體" panose="03000509000000000000" pitchFamily="65" charset="-120"/>
                <a:ea typeface="標楷體" panose="03000509000000000000" pitchFamily="65" charset="-120"/>
              </a:rPr>
              <a:t>機械運轉中從事清潔、上油、調整、檢查、</a:t>
            </a:r>
            <a:r>
              <a:rPr lang="zh-TW" altLang="en-US" sz="2000" dirty="0" smtClean="0">
                <a:latin typeface="標楷體" panose="03000509000000000000" pitchFamily="65" charset="-120"/>
                <a:ea typeface="標楷體" panose="03000509000000000000" pitchFamily="65" charset="-120"/>
              </a:rPr>
              <a:t>或修</a:t>
            </a:r>
            <a:r>
              <a:rPr lang="zh-TW" altLang="en-US" sz="2000" dirty="0">
                <a:latin typeface="標楷體" panose="03000509000000000000" pitchFamily="65" charset="-120"/>
                <a:ea typeface="標楷體" panose="03000509000000000000" pitchFamily="65" charset="-120"/>
              </a:rPr>
              <a:t>理作業，如攪拌槽、捲胴之清理</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endParaRPr lang="zh-TW" altLang="en-US" sz="12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 </a:t>
            </a:r>
            <a:r>
              <a:rPr lang="zh-TW" altLang="en-US" sz="2000" dirty="0">
                <a:latin typeface="標楷體" panose="03000509000000000000" pitchFamily="65" charset="-120"/>
                <a:ea typeface="標楷體" panose="03000509000000000000" pitchFamily="65" charset="-120"/>
              </a:rPr>
              <a:t>從事機械調整、檢查、或修理作業時，未將</a:t>
            </a:r>
            <a:r>
              <a:rPr lang="zh-TW" altLang="en-US" sz="2000" dirty="0" smtClean="0">
                <a:latin typeface="標楷體" panose="03000509000000000000" pitchFamily="65" charset="-120"/>
                <a:ea typeface="標楷體" panose="03000509000000000000" pitchFamily="65" charset="-120"/>
              </a:rPr>
              <a:t>該機械</a:t>
            </a:r>
            <a:r>
              <a:rPr lang="zh-TW" altLang="en-US" sz="2000" dirty="0">
                <a:latin typeface="標楷體" panose="03000509000000000000" pitchFamily="65" charset="-120"/>
                <a:ea typeface="標楷體" panose="03000509000000000000" pitchFamily="65" charset="-120"/>
              </a:rPr>
              <a:t>起動裝置，如電源開關或氣、油壓閥，</a:t>
            </a:r>
            <a:r>
              <a:rPr lang="zh-TW" altLang="en-US" sz="2000" dirty="0" smtClean="0">
                <a:latin typeface="標楷體" panose="03000509000000000000" pitchFamily="65" charset="-120"/>
                <a:ea typeface="標楷體" panose="03000509000000000000" pitchFamily="65" charset="-120"/>
              </a:rPr>
              <a:t>切斷</a:t>
            </a:r>
            <a:r>
              <a:rPr lang="zh-TW" altLang="en-US" sz="2000" dirty="0">
                <a:latin typeface="標楷體" panose="03000509000000000000" pitchFamily="65" charset="-120"/>
                <a:ea typeface="標楷體" panose="03000509000000000000" pitchFamily="65" charset="-120"/>
              </a:rPr>
              <a:t>並上鎖或掛牌標示</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endParaRPr lang="zh-TW" altLang="en-US" sz="12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 </a:t>
            </a:r>
            <a:r>
              <a:rPr lang="zh-TW" altLang="en-US" sz="2000" dirty="0">
                <a:latin typeface="標楷體" panose="03000509000000000000" pitchFamily="65" charset="-120"/>
                <a:ea typeface="標楷體" panose="03000509000000000000" pitchFamily="65" charset="-120"/>
              </a:rPr>
              <a:t>如必須在機械運轉中從事清理等作業，未依</a:t>
            </a:r>
            <a:r>
              <a:rPr lang="zh-TW" altLang="en-US" sz="2000" dirty="0" smtClean="0">
                <a:latin typeface="標楷體" panose="03000509000000000000" pitchFamily="65" charset="-120"/>
                <a:ea typeface="標楷體" panose="03000509000000000000" pitchFamily="65" charset="-120"/>
              </a:rPr>
              <a:t>規定</a:t>
            </a:r>
            <a:r>
              <a:rPr lang="zh-TW" altLang="en-US" sz="2000" dirty="0">
                <a:latin typeface="標楷體" panose="03000509000000000000" pitchFamily="65" charset="-120"/>
                <a:ea typeface="標楷體" panose="03000509000000000000" pitchFamily="65" charset="-120"/>
              </a:rPr>
              <a:t>使用合適之手工具。</a:t>
            </a:r>
          </a:p>
        </p:txBody>
      </p:sp>
    </p:spTree>
    <p:extLst>
      <p:ext uri="{BB962C8B-B14F-4D97-AF65-F5344CB8AC3E}">
        <p14:creationId xmlns:p14="http://schemas.microsoft.com/office/powerpoint/2010/main" val="2860880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577969" y="577970"/>
            <a:ext cx="7858664" cy="4893647"/>
          </a:xfrm>
          <a:prstGeom prst="rect">
            <a:avLst/>
          </a:prstGeom>
          <a:noFill/>
        </p:spPr>
        <p:txBody>
          <a:bodyPr wrap="square" rtlCol="0">
            <a:spAutoFit/>
          </a:bodyPr>
          <a:lstStyle/>
          <a:p>
            <a:pPr algn="ctr"/>
            <a:r>
              <a:rPr lang="zh-TW" altLang="en-US" sz="3600" dirty="0">
                <a:latin typeface="標楷體" panose="03000509000000000000" pitchFamily="65" charset="-120"/>
                <a:ea typeface="標楷體" panose="03000509000000000000" pitchFamily="65" charset="-120"/>
              </a:rPr>
              <a:t>與有害物</a:t>
            </a:r>
            <a:r>
              <a:rPr lang="zh-TW" altLang="en-US" sz="3600" dirty="0" smtClean="0">
                <a:latin typeface="標楷體" panose="03000509000000000000" pitchFamily="65" charset="-120"/>
                <a:ea typeface="標楷體" panose="03000509000000000000" pitchFamily="65" charset="-120"/>
              </a:rPr>
              <a:t>接觸</a:t>
            </a:r>
            <a:endParaRPr lang="en-US" altLang="zh-TW" sz="3600" dirty="0" smtClean="0">
              <a:latin typeface="標楷體" panose="03000509000000000000" pitchFamily="65" charset="-120"/>
              <a:ea typeface="標楷體" panose="03000509000000000000" pitchFamily="65" charset="-120"/>
            </a:endParaRPr>
          </a:p>
          <a:p>
            <a:pPr algn="ctr"/>
            <a:endParaRPr lang="zh-TW" altLang="en-US" sz="1200"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每次進入如儲槽、下水道、蓄、污水</a:t>
            </a:r>
            <a:r>
              <a:rPr lang="zh-TW" altLang="en-US" dirty="0" smtClean="0">
                <a:latin typeface="標楷體" panose="03000509000000000000" pitchFamily="65" charset="-120"/>
                <a:ea typeface="標楷體" panose="03000509000000000000" pitchFamily="65" charset="-120"/>
              </a:rPr>
              <a:t>池等</a:t>
            </a:r>
            <a:r>
              <a:rPr lang="zh-TW" altLang="en-US" dirty="0">
                <a:latin typeface="標楷體" panose="03000509000000000000" pitchFamily="65" charset="-120"/>
                <a:ea typeface="標楷體" panose="03000509000000000000" pitchFamily="65" charset="-120"/>
              </a:rPr>
              <a:t>侷限空間作業</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含短暫檢視</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前，未</a:t>
            </a:r>
            <a:r>
              <a:rPr lang="zh-TW" altLang="en-US" dirty="0" smtClean="0">
                <a:latin typeface="標楷體" panose="03000509000000000000" pitchFamily="65" charset="-120"/>
                <a:ea typeface="標楷體" panose="03000509000000000000" pitchFamily="65" charset="-120"/>
              </a:rPr>
              <a:t>實施</a:t>
            </a:r>
            <a:r>
              <a:rPr lang="zh-TW" altLang="en-US" dirty="0">
                <a:latin typeface="標楷體" panose="03000509000000000000" pitchFamily="65" charset="-120"/>
                <a:ea typeface="標楷體" panose="03000509000000000000" pitchFamily="65" charset="-120"/>
              </a:rPr>
              <a:t>有害氣體測定即進入作業</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endParaRPr lang="zh-TW" altLang="en-US" sz="1200"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侷限空間內有害物質未確認完全排除</a:t>
            </a:r>
            <a:r>
              <a:rPr lang="zh-TW" altLang="en-US" dirty="0" smtClean="0">
                <a:latin typeface="標楷體" panose="03000509000000000000" pitchFamily="65" charset="-120"/>
                <a:ea typeface="標楷體" panose="03000509000000000000" pitchFamily="65" charset="-120"/>
              </a:rPr>
              <a:t>，及</a:t>
            </a:r>
            <a:r>
              <a:rPr lang="zh-TW" altLang="en-US" dirty="0">
                <a:latin typeface="標楷體" panose="03000509000000000000" pitchFamily="65" charset="-120"/>
                <a:ea typeface="標楷體" panose="03000509000000000000" pitchFamily="65" charset="-120"/>
              </a:rPr>
              <a:t>進入內部作業</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endParaRPr lang="zh-TW" altLang="en-US" sz="1200"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在規定應戴防護具，如口罩、安全</a:t>
            </a:r>
            <a:r>
              <a:rPr lang="zh-TW" altLang="en-US" dirty="0" smtClean="0">
                <a:latin typeface="標楷體" panose="03000509000000000000" pitchFamily="65" charset="-120"/>
                <a:ea typeface="標楷體" panose="03000509000000000000" pitchFamily="65" charset="-120"/>
              </a:rPr>
              <a:t>眼鏡等</a:t>
            </a:r>
            <a:r>
              <a:rPr lang="zh-TW" altLang="en-US" dirty="0">
                <a:latin typeface="標楷體" panose="03000509000000000000" pitchFamily="65" charset="-120"/>
                <a:ea typeface="標楷體" panose="03000509000000000000" pitchFamily="65" charset="-120"/>
              </a:rPr>
              <a:t>之作業場所作業時，因嫌不舒服或</a:t>
            </a:r>
            <a:r>
              <a:rPr lang="zh-TW" altLang="en-US" dirty="0" smtClean="0">
                <a:latin typeface="標楷體" panose="03000509000000000000" pitchFamily="65" charset="-120"/>
                <a:ea typeface="標楷體" panose="03000509000000000000" pitchFamily="65" charset="-120"/>
              </a:rPr>
              <a:t>麻煩</a:t>
            </a:r>
            <a:r>
              <a:rPr lang="zh-TW" altLang="en-US" dirty="0">
                <a:latin typeface="標楷體" panose="03000509000000000000" pitchFamily="65" charset="-120"/>
                <a:ea typeface="標楷體" panose="03000509000000000000" pitchFamily="65" charset="-120"/>
              </a:rPr>
              <a:t>而不使用</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endParaRPr lang="en-US" altLang="zh-TW" sz="1200" dirty="0">
              <a:latin typeface="標楷體" panose="03000509000000000000" pitchFamily="65" charset="-120"/>
              <a:ea typeface="標楷體" panose="03000509000000000000" pitchFamily="65" charset="-120"/>
            </a:endParaRPr>
          </a:p>
          <a:p>
            <a:pPr algn="ctr"/>
            <a:r>
              <a:rPr lang="zh-TW" altLang="en-US" sz="3600" dirty="0">
                <a:latin typeface="標楷體" panose="03000509000000000000" pitchFamily="65" charset="-120"/>
                <a:ea typeface="標楷體" panose="03000509000000000000" pitchFamily="65" charset="-120"/>
              </a:rPr>
              <a:t>火災、</a:t>
            </a:r>
            <a:r>
              <a:rPr lang="zh-TW" altLang="en-US" sz="3600" dirty="0" smtClean="0">
                <a:latin typeface="標楷體" panose="03000509000000000000" pitchFamily="65" charset="-120"/>
                <a:ea typeface="標楷體" panose="03000509000000000000" pitchFamily="65" charset="-120"/>
              </a:rPr>
              <a:t>爆炸</a:t>
            </a:r>
            <a:endParaRPr lang="en-US" altLang="zh-TW" sz="3600" dirty="0" smtClean="0">
              <a:latin typeface="標楷體" panose="03000509000000000000" pitchFamily="65" charset="-120"/>
              <a:ea typeface="標楷體" panose="03000509000000000000" pitchFamily="65" charset="-120"/>
            </a:endParaRPr>
          </a:p>
          <a:p>
            <a:pPr algn="ctr"/>
            <a:endParaRPr lang="zh-TW" altLang="en-US" sz="1200"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在儲存、製造、使用危險物之場所、</a:t>
            </a:r>
            <a:r>
              <a:rPr lang="zh-TW" altLang="en-US" dirty="0" smtClean="0">
                <a:latin typeface="標楷體" panose="03000509000000000000" pitchFamily="65" charset="-120"/>
                <a:ea typeface="標楷體" panose="03000509000000000000" pitchFamily="65" charset="-120"/>
              </a:rPr>
              <a:t>設備</a:t>
            </a:r>
            <a:r>
              <a:rPr lang="zh-TW" altLang="en-US" dirty="0">
                <a:latin typeface="標楷體" panose="03000509000000000000" pitchFamily="65" charset="-120"/>
                <a:ea typeface="標楷體" panose="03000509000000000000" pitchFamily="65" charset="-120"/>
              </a:rPr>
              <a:t>使用明火</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如抽煙、火柴等</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或未具防</a:t>
            </a:r>
            <a:r>
              <a:rPr lang="zh-TW" altLang="en-US" dirty="0" smtClean="0">
                <a:latin typeface="標楷體" panose="03000509000000000000" pitchFamily="65" charset="-120"/>
                <a:ea typeface="標楷體" panose="03000509000000000000" pitchFamily="65" charset="-120"/>
              </a:rPr>
              <a:t>爆性能</a:t>
            </a:r>
            <a:r>
              <a:rPr lang="zh-TW" altLang="en-US" dirty="0">
                <a:latin typeface="標楷體" panose="03000509000000000000" pitchFamily="65" charset="-120"/>
                <a:ea typeface="標楷體" panose="03000509000000000000" pitchFamily="65" charset="-120"/>
              </a:rPr>
              <a:t>之電氣設備、用具</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endParaRPr lang="zh-TW" altLang="en-US" sz="1200"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在有可燃性揮發氣體場所，未先量測</a:t>
            </a:r>
            <a:r>
              <a:rPr lang="zh-TW" altLang="en-US" dirty="0" smtClean="0">
                <a:latin typeface="標楷體" panose="03000509000000000000" pitchFamily="65" charset="-120"/>
                <a:ea typeface="標楷體" panose="03000509000000000000" pitchFamily="65" charset="-120"/>
              </a:rPr>
              <a:t>可燃性</a:t>
            </a:r>
            <a:r>
              <a:rPr lang="zh-TW" altLang="en-US" dirty="0">
                <a:latin typeface="標楷體" panose="03000509000000000000" pitchFamily="65" charset="-120"/>
                <a:ea typeface="標楷體" panose="03000509000000000000" pitchFamily="65" charset="-120"/>
              </a:rPr>
              <a:t>氣體濃度即從事電焊或切割等會</a:t>
            </a:r>
            <a:r>
              <a:rPr lang="zh-TW" altLang="en-US" dirty="0" smtClean="0">
                <a:latin typeface="標楷體" panose="03000509000000000000" pitchFamily="65" charset="-120"/>
                <a:ea typeface="標楷體" panose="03000509000000000000" pitchFamily="65" charset="-120"/>
              </a:rPr>
              <a:t>產生</a:t>
            </a:r>
            <a:r>
              <a:rPr lang="zh-TW" altLang="en-US" dirty="0">
                <a:latin typeface="標楷體" panose="03000509000000000000" pitchFamily="65" charset="-120"/>
                <a:ea typeface="標楷體" panose="03000509000000000000" pitchFamily="65" charset="-120"/>
              </a:rPr>
              <a:t>火花或靜電之作業。</a:t>
            </a:r>
          </a:p>
        </p:txBody>
      </p:sp>
    </p:spTree>
    <p:extLst>
      <p:ext uri="{BB962C8B-B14F-4D97-AF65-F5344CB8AC3E}">
        <p14:creationId xmlns:p14="http://schemas.microsoft.com/office/powerpoint/2010/main" val="2705395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534838" y="491705"/>
            <a:ext cx="7944928" cy="5139869"/>
          </a:xfrm>
          <a:prstGeom prst="rect">
            <a:avLst/>
          </a:prstGeom>
          <a:noFill/>
        </p:spPr>
        <p:txBody>
          <a:bodyPr wrap="square" rtlCol="0">
            <a:spAutoFit/>
          </a:bodyPr>
          <a:lstStyle/>
          <a:p>
            <a:pPr algn="ctr"/>
            <a:r>
              <a:rPr lang="zh-TW" altLang="en-US" sz="3600" dirty="0">
                <a:latin typeface="標楷體" panose="03000509000000000000" pitchFamily="65" charset="-120"/>
                <a:ea typeface="標楷體" panose="03000509000000000000" pitchFamily="65" charset="-120"/>
              </a:rPr>
              <a:t>物體破</a:t>
            </a:r>
            <a:r>
              <a:rPr lang="zh-TW" altLang="en-US" sz="3600" dirty="0" smtClean="0">
                <a:latin typeface="標楷體" panose="03000509000000000000" pitchFamily="65" charset="-120"/>
                <a:ea typeface="標楷體" panose="03000509000000000000" pitchFamily="65" charset="-120"/>
              </a:rPr>
              <a:t>裂</a:t>
            </a:r>
            <a:endParaRPr lang="en-US" altLang="zh-TW" sz="3600" dirty="0" smtClean="0">
              <a:latin typeface="標楷體" panose="03000509000000000000" pitchFamily="65" charset="-120"/>
              <a:ea typeface="標楷體" panose="03000509000000000000" pitchFamily="65" charset="-120"/>
            </a:endParaRPr>
          </a:p>
          <a:p>
            <a:pPr algn="ctr"/>
            <a:endParaRPr lang="zh-TW" altLang="en-US" sz="12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 </a:t>
            </a:r>
            <a:r>
              <a:rPr lang="zh-TW" altLang="en-US" sz="2000" dirty="0">
                <a:latin typeface="標楷體" panose="03000509000000000000" pitchFamily="65" charset="-120"/>
                <a:ea typeface="標楷體" panose="03000509000000000000" pitchFamily="65" charset="-120"/>
              </a:rPr>
              <a:t>使用砂輪機之研磨輪側面從事研磨作業</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endParaRPr lang="zh-TW" altLang="en-US" sz="12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 </a:t>
            </a:r>
            <a:r>
              <a:rPr lang="zh-TW" altLang="en-US" sz="2000" dirty="0">
                <a:latin typeface="標楷體" panose="03000509000000000000" pitchFamily="65" charset="-120"/>
                <a:ea typeface="標楷體" panose="03000509000000000000" pitchFamily="65" charset="-120"/>
              </a:rPr>
              <a:t>容器加壓或設備充氣壓力超過規定值。</a:t>
            </a:r>
          </a:p>
          <a:p>
            <a:endParaRPr lang="en-US" altLang="zh-TW" dirty="0">
              <a:latin typeface="標楷體" panose="03000509000000000000" pitchFamily="65" charset="-120"/>
              <a:ea typeface="標楷體" panose="03000509000000000000" pitchFamily="65" charset="-120"/>
            </a:endParaRPr>
          </a:p>
          <a:p>
            <a:pPr algn="ctr"/>
            <a:r>
              <a:rPr lang="zh-TW" altLang="en-US" sz="3600" dirty="0">
                <a:latin typeface="標楷體" panose="03000509000000000000" pitchFamily="65" charset="-120"/>
                <a:ea typeface="標楷體" panose="03000509000000000000" pitchFamily="65" charset="-120"/>
              </a:rPr>
              <a:t>感</a:t>
            </a:r>
            <a:r>
              <a:rPr lang="zh-TW" altLang="en-US" sz="3600" dirty="0" smtClean="0">
                <a:latin typeface="標楷體" panose="03000509000000000000" pitchFamily="65" charset="-120"/>
                <a:ea typeface="標楷體" panose="03000509000000000000" pitchFamily="65" charset="-120"/>
              </a:rPr>
              <a:t>電</a:t>
            </a:r>
            <a:endParaRPr lang="en-US" altLang="zh-TW" sz="3600" dirty="0" smtClean="0">
              <a:latin typeface="標楷體" panose="03000509000000000000" pitchFamily="65" charset="-120"/>
              <a:ea typeface="標楷體" panose="03000509000000000000" pitchFamily="65" charset="-120"/>
            </a:endParaRPr>
          </a:p>
          <a:p>
            <a:pPr algn="ctr"/>
            <a:endParaRPr lang="zh-TW" altLang="en-US" sz="1200"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在良導體機器設備內之狹小空間或良導體，</a:t>
            </a:r>
            <a:r>
              <a:rPr lang="zh-TW" altLang="en-US" dirty="0" smtClean="0">
                <a:latin typeface="標楷體" panose="03000509000000000000" pitchFamily="65" charset="-120"/>
                <a:ea typeface="標楷體" panose="03000509000000000000" pitchFamily="65" charset="-120"/>
              </a:rPr>
              <a:t>如鋼</a:t>
            </a:r>
            <a:r>
              <a:rPr lang="zh-TW" altLang="en-US" dirty="0">
                <a:latin typeface="標楷體" panose="03000509000000000000" pitchFamily="65" charset="-120"/>
                <a:ea typeface="標楷體" panose="03000509000000000000" pitchFamily="65" charset="-120"/>
              </a:rPr>
              <a:t>構、鋼板上使用交流電焊機從事作業時，</a:t>
            </a:r>
            <a:r>
              <a:rPr lang="zh-TW" altLang="en-US" dirty="0" smtClean="0">
                <a:latin typeface="標楷體" panose="03000509000000000000" pitchFamily="65" charset="-120"/>
                <a:ea typeface="標楷體" panose="03000509000000000000" pitchFamily="65" charset="-120"/>
              </a:rPr>
              <a:t>將自動</a:t>
            </a:r>
            <a:r>
              <a:rPr lang="zh-TW" altLang="en-US" dirty="0">
                <a:latin typeface="標楷體" panose="03000509000000000000" pitchFamily="65" charset="-120"/>
                <a:ea typeface="標楷體" panose="03000509000000000000" pitchFamily="65" charset="-120"/>
              </a:rPr>
              <a:t>電擊防止裝置功能關閉</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endParaRPr lang="zh-TW" altLang="en-US" sz="1200"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未戴用絕緣用防護具，或使用活線作業用器具</a:t>
            </a:r>
            <a:r>
              <a:rPr lang="zh-TW" altLang="en-US" dirty="0" smtClean="0">
                <a:latin typeface="標楷體" panose="03000509000000000000" pitchFamily="65" charset="-120"/>
                <a:ea typeface="標楷體" panose="03000509000000000000" pitchFamily="65" charset="-120"/>
              </a:rPr>
              <a:t>，即</a:t>
            </a:r>
            <a:r>
              <a:rPr lang="zh-TW" altLang="en-US" dirty="0">
                <a:latin typeface="標楷體" panose="03000509000000000000" pitchFamily="65" charset="-120"/>
                <a:ea typeface="標楷體" panose="03000509000000000000" pitchFamily="65" charset="-120"/>
              </a:rPr>
              <a:t>從事電路檢查修理等活線作業</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endParaRPr lang="zh-TW" altLang="en-US" sz="1200"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從事電氣設備檢查修理時，未將電源開關</a:t>
            </a:r>
            <a:r>
              <a:rPr lang="zh-TW" altLang="en-US" dirty="0" smtClean="0">
                <a:latin typeface="標楷體" panose="03000509000000000000" pitchFamily="65" charset="-120"/>
                <a:ea typeface="標楷體" panose="03000509000000000000" pitchFamily="65" charset="-120"/>
              </a:rPr>
              <a:t>上鎖並</a:t>
            </a:r>
            <a:r>
              <a:rPr lang="zh-TW" altLang="en-US" dirty="0">
                <a:latin typeface="標楷體" panose="03000509000000000000" pitchFamily="65" charset="-120"/>
                <a:ea typeface="標楷體" panose="03000509000000000000" pitchFamily="65" charset="-120"/>
              </a:rPr>
              <a:t>掛牌標示</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endParaRPr lang="zh-TW" altLang="en-US" sz="1200"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利用吊車在有高壓電線經過處而有碰觸之虞</a:t>
            </a:r>
            <a:r>
              <a:rPr lang="zh-TW" altLang="en-US" dirty="0" smtClean="0">
                <a:latin typeface="標楷體" panose="03000509000000000000" pitchFamily="65" charset="-120"/>
                <a:ea typeface="標楷體" panose="03000509000000000000" pitchFamily="65" charset="-120"/>
              </a:rPr>
              <a:t>進行</a:t>
            </a:r>
            <a:r>
              <a:rPr lang="zh-TW" altLang="en-US" dirty="0">
                <a:latin typeface="標楷體" panose="03000509000000000000" pitchFamily="65" charset="-120"/>
                <a:ea typeface="標楷體" panose="03000509000000000000" pitchFamily="65" charset="-120"/>
              </a:rPr>
              <a:t>吊物作業時，未將該段高壓電線包覆絕緣</a:t>
            </a:r>
            <a:r>
              <a:rPr lang="zh-TW" altLang="en-US" dirty="0" smtClean="0">
                <a:latin typeface="標楷體" panose="03000509000000000000" pitchFamily="65" charset="-120"/>
                <a:ea typeface="標楷體" panose="03000509000000000000" pitchFamily="65" charset="-120"/>
              </a:rPr>
              <a:t>或斷電</a:t>
            </a:r>
            <a:r>
              <a:rPr lang="zh-TW" altLang="en-US" dirty="0">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1194438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682152" y="439948"/>
            <a:ext cx="5443268" cy="646331"/>
          </a:xfrm>
          <a:prstGeom prst="rect">
            <a:avLst/>
          </a:prstGeom>
          <a:noFill/>
        </p:spPr>
        <p:txBody>
          <a:bodyPr wrap="square" rtlCol="0">
            <a:spAutoFit/>
          </a:bodyPr>
          <a:lstStyle/>
          <a:p>
            <a:pPr algn="ctr"/>
            <a:r>
              <a:rPr lang="zh-TW" altLang="en-US" sz="3600" dirty="0" smtClean="0">
                <a:latin typeface="標楷體" panose="03000509000000000000" pitchFamily="65" charset="-120"/>
                <a:ea typeface="標楷體" panose="03000509000000000000" pitchFamily="65" charset="-120"/>
              </a:rPr>
              <a:t>職災實例</a:t>
            </a:r>
            <a:endParaRPr lang="zh-TW" altLang="en-US" sz="3600" dirty="0">
              <a:latin typeface="標楷體" panose="03000509000000000000" pitchFamily="65" charset="-120"/>
              <a:ea typeface="標楷體" panose="03000509000000000000" pitchFamily="65" charset="-120"/>
            </a:endParaRPr>
          </a:p>
        </p:txBody>
      </p:sp>
      <p:sp>
        <p:nvSpPr>
          <p:cNvPr id="3" name="文字方塊 2"/>
          <p:cNvSpPr txBox="1"/>
          <p:nvPr/>
        </p:nvSpPr>
        <p:spPr>
          <a:xfrm>
            <a:off x="362309" y="1354347"/>
            <a:ext cx="1897812" cy="738664"/>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墜落、滾落</a:t>
            </a:r>
            <a:endParaRPr lang="en-US" altLang="zh-TW" sz="2400" dirty="0">
              <a:latin typeface="標楷體" panose="03000509000000000000" pitchFamily="65" charset="-120"/>
              <a:ea typeface="標楷體" panose="03000509000000000000" pitchFamily="65" charset="-120"/>
            </a:endParaRPr>
          </a:p>
          <a:p>
            <a:endParaRPr lang="zh-TW" altLang="en-US" dirty="0"/>
          </a:p>
        </p:txBody>
      </p:sp>
      <p:pic>
        <p:nvPicPr>
          <p:cNvPr id="4" name="圖片 3"/>
          <p:cNvPicPr>
            <a:picLocks noChangeAspect="1"/>
          </p:cNvPicPr>
          <p:nvPr/>
        </p:nvPicPr>
        <p:blipFill>
          <a:blip r:embed="rId2"/>
          <a:stretch>
            <a:fillRect/>
          </a:stretch>
        </p:blipFill>
        <p:spPr>
          <a:xfrm>
            <a:off x="0" y="1846053"/>
            <a:ext cx="5474830" cy="4458319"/>
          </a:xfrm>
          <a:prstGeom prst="rect">
            <a:avLst/>
          </a:prstGeom>
        </p:spPr>
      </p:pic>
      <p:sp>
        <p:nvSpPr>
          <p:cNvPr id="5" name="文字方塊 4"/>
          <p:cNvSpPr txBox="1"/>
          <p:nvPr/>
        </p:nvSpPr>
        <p:spPr>
          <a:xfrm>
            <a:off x="5474830" y="1354347"/>
            <a:ext cx="3312544" cy="4708981"/>
          </a:xfrm>
          <a:prstGeom prst="rect">
            <a:avLst/>
          </a:prstGeom>
          <a:no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原因</a:t>
            </a:r>
            <a:r>
              <a:rPr lang="zh-TW" altLang="en-US" sz="2000" dirty="0">
                <a:latin typeface="標楷體" panose="03000509000000000000" pitchFamily="65" charset="-120"/>
                <a:ea typeface="標楷體" panose="03000509000000000000" pitchFamily="65" charset="-120"/>
              </a:rPr>
              <a:t>分析：</a:t>
            </a:r>
          </a:p>
          <a:p>
            <a:r>
              <a:rPr lang="zh-TW" altLang="en-US" sz="2000" dirty="0">
                <a:latin typeface="標楷體" panose="03000509000000000000" pitchFamily="65" charset="-120"/>
                <a:ea typeface="標楷體" panose="03000509000000000000" pitchFamily="65" charset="-120"/>
              </a:rPr>
              <a:t>（一）直接原因：罹災者於線槽高處墜落後頭部撞擊致死</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endParaRPr lang="zh-TW" altLang="en-US"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（二）間接原因：不安全狀況：對於高度</a:t>
            </a:r>
            <a:r>
              <a:rPr lang="en-US" altLang="zh-TW" sz="2000" dirty="0">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公尺以上處所從事配管作業，未使勞工確實使用安全帶、安全帽等必要之防護具</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endParaRPr lang="zh-TW" altLang="en-US"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（三）基本原因：</a:t>
            </a:r>
          </a:p>
          <a:p>
            <a:r>
              <a:rPr lang="en-US" altLang="zh-TW" sz="2000" dirty="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未辦理職業安全衛生教育訓練。</a:t>
            </a:r>
          </a:p>
          <a:p>
            <a:r>
              <a:rPr lang="en-US" altLang="zh-TW" sz="2000" dirty="0">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未執行職業安全管理。</a:t>
            </a:r>
          </a:p>
        </p:txBody>
      </p:sp>
    </p:spTree>
    <p:extLst>
      <p:ext uri="{BB962C8B-B14F-4D97-AF65-F5344CB8AC3E}">
        <p14:creationId xmlns:p14="http://schemas.microsoft.com/office/powerpoint/2010/main" val="3640246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0" y="866748"/>
            <a:ext cx="4485735" cy="2777705"/>
          </a:xfrm>
          <a:prstGeom prst="rect">
            <a:avLst/>
          </a:prstGeom>
        </p:spPr>
      </p:pic>
      <p:sp>
        <p:nvSpPr>
          <p:cNvPr id="4" name="文字方塊 3"/>
          <p:cNvSpPr txBox="1"/>
          <p:nvPr/>
        </p:nvSpPr>
        <p:spPr>
          <a:xfrm>
            <a:off x="2432649" y="197628"/>
            <a:ext cx="3959525" cy="707886"/>
          </a:xfrm>
          <a:prstGeom prst="rect">
            <a:avLst/>
          </a:prstGeom>
          <a:noFill/>
        </p:spPr>
        <p:txBody>
          <a:bodyPr wrap="square" rtlCol="0">
            <a:spAutoFit/>
          </a:bodyPr>
          <a:lstStyle/>
          <a:p>
            <a:pPr algn="ctr"/>
            <a:r>
              <a:rPr lang="zh-TW" altLang="en-US" sz="4000" dirty="0" smtClean="0">
                <a:latin typeface="標楷體" panose="03000509000000000000" pitchFamily="65" charset="-120"/>
                <a:ea typeface="標楷體" panose="03000509000000000000" pitchFamily="65" charset="-120"/>
              </a:rPr>
              <a:t>感電實例</a:t>
            </a:r>
            <a:endParaRPr lang="zh-TW" altLang="en-US" sz="4000" dirty="0">
              <a:latin typeface="標楷體" panose="03000509000000000000" pitchFamily="65" charset="-120"/>
              <a:ea typeface="標楷體" panose="03000509000000000000" pitchFamily="65" charset="-120"/>
            </a:endParaRPr>
          </a:p>
        </p:txBody>
      </p:sp>
      <p:sp>
        <p:nvSpPr>
          <p:cNvPr id="6" name="文字方塊 5"/>
          <p:cNvSpPr txBox="1"/>
          <p:nvPr/>
        </p:nvSpPr>
        <p:spPr>
          <a:xfrm>
            <a:off x="4330461" y="1388853"/>
            <a:ext cx="4313207" cy="3970318"/>
          </a:xfrm>
          <a:prstGeom prst="rect">
            <a:avLst/>
          </a:prstGeom>
          <a:noFill/>
        </p:spPr>
        <p:txBody>
          <a:bodyPr wrap="square" rtlCol="0">
            <a:spAutoFit/>
          </a:bodyPr>
          <a:lstStyle/>
          <a:p>
            <a:r>
              <a:rPr lang="zh-TW" altLang="en-US" dirty="0" smtClean="0">
                <a:latin typeface="標楷體" panose="03000509000000000000" pitchFamily="65" charset="-120"/>
                <a:ea typeface="標楷體" panose="03000509000000000000" pitchFamily="65" charset="-120"/>
              </a:rPr>
              <a:t>發生經過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雇主</a:t>
            </a:r>
            <a:r>
              <a:rPr lang="zh-TW" altLang="en-US" dirty="0">
                <a:latin typeface="標楷體" panose="03000509000000000000" pitchFamily="65" charset="-120"/>
                <a:ea typeface="標楷體" panose="03000509000000000000" pitchFamily="65" charset="-120"/>
              </a:rPr>
              <a:t>之子使用鋁梯攀爬至屋頂查看水塔漏水情形，查看完成後由罹災者將鋁梯收入建築物內，收梯時，鋁梯碰觸到隔壁間帶電金屬浪板屋簷，導致罹災者感電倒下，經送醫救治仍傷重死亡</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原因</a:t>
            </a:r>
            <a:r>
              <a:rPr lang="zh-TW" altLang="en-US" dirty="0">
                <a:latin typeface="標楷體" panose="03000509000000000000" pitchFamily="65" charset="-120"/>
                <a:ea typeface="標楷體" panose="03000509000000000000" pitchFamily="65" charset="-120"/>
              </a:rPr>
              <a:t>分析：</a:t>
            </a:r>
          </a:p>
          <a:p>
            <a:r>
              <a:rPr lang="zh-TW" altLang="en-US" dirty="0">
                <a:latin typeface="標楷體" panose="03000509000000000000" pitchFamily="65" charset="-120"/>
                <a:ea typeface="標楷體" panose="03000509000000000000" pitchFamily="65" charset="-120"/>
              </a:rPr>
              <a:t>（一）直接原因：遭</a:t>
            </a:r>
            <a:r>
              <a:rPr lang="en-US" altLang="zh-TW" dirty="0">
                <a:latin typeface="標楷體" panose="03000509000000000000" pitchFamily="65" charset="-120"/>
                <a:ea typeface="標楷體" panose="03000509000000000000" pitchFamily="65" charset="-120"/>
              </a:rPr>
              <a:t>220</a:t>
            </a:r>
            <a:r>
              <a:rPr lang="zh-TW" altLang="en-US" dirty="0">
                <a:latin typeface="標楷體" panose="03000509000000000000" pitchFamily="65" charset="-120"/>
                <a:ea typeface="標楷體" panose="03000509000000000000" pitchFamily="65" charset="-120"/>
              </a:rPr>
              <a:t>伏特之電壓電擊死亡。</a:t>
            </a:r>
          </a:p>
          <a:p>
            <a:r>
              <a:rPr lang="zh-TW" altLang="en-US" dirty="0">
                <a:latin typeface="標楷體" panose="03000509000000000000" pitchFamily="65" charset="-120"/>
                <a:ea typeface="標楷體" panose="03000509000000000000" pitchFamily="65" charset="-120"/>
              </a:rPr>
              <a:t>（二）間接原因：不安全狀況：隔壁間（</a:t>
            </a:r>
            <a:r>
              <a:rPr lang="en-US" altLang="zh-TW" dirty="0">
                <a:latin typeface="標楷體" panose="03000509000000000000" pitchFamily="65" charset="-120"/>
                <a:ea typeface="標楷體" panose="03000509000000000000" pitchFamily="65" charset="-120"/>
              </a:rPr>
              <a:t>44</a:t>
            </a:r>
            <a:r>
              <a:rPr lang="zh-TW" altLang="en-US" dirty="0">
                <a:latin typeface="標楷體" panose="03000509000000000000" pitchFamily="65" charset="-120"/>
                <a:ea typeface="標楷體" panose="03000509000000000000" pitchFamily="65" charset="-120"/>
              </a:rPr>
              <a:t>號）建物之金屬浪板屋簷因電線破損造成帶電狀況，且用電設備未設置漏電斷路器。</a:t>
            </a:r>
          </a:p>
          <a:p>
            <a:r>
              <a:rPr lang="zh-TW" altLang="en-US" dirty="0">
                <a:latin typeface="標楷體" panose="03000509000000000000" pitchFamily="65" charset="-120"/>
                <a:ea typeface="標楷體" panose="03000509000000000000" pitchFamily="65" charset="-120"/>
              </a:rPr>
              <a:t>（三）基本原因：無。</a:t>
            </a:r>
          </a:p>
        </p:txBody>
      </p:sp>
      <p:pic>
        <p:nvPicPr>
          <p:cNvPr id="8" name="圖片 7"/>
          <p:cNvPicPr>
            <a:picLocks noChangeAspect="1"/>
          </p:cNvPicPr>
          <p:nvPr/>
        </p:nvPicPr>
        <p:blipFill>
          <a:blip r:embed="rId3"/>
          <a:stretch>
            <a:fillRect/>
          </a:stretch>
        </p:blipFill>
        <p:spPr>
          <a:xfrm>
            <a:off x="60386" y="3554739"/>
            <a:ext cx="4339086" cy="2670083"/>
          </a:xfrm>
          <a:prstGeom prst="rect">
            <a:avLst/>
          </a:prstGeom>
        </p:spPr>
      </p:pic>
    </p:spTree>
    <p:extLst>
      <p:ext uri="{BB962C8B-B14F-4D97-AF65-F5344CB8AC3E}">
        <p14:creationId xmlns:p14="http://schemas.microsoft.com/office/powerpoint/2010/main" val="1970180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69684" y="1069114"/>
            <a:ext cx="4140008" cy="5374818"/>
          </a:xfrm>
          <a:prstGeom prst="rect">
            <a:avLst/>
          </a:prstGeom>
        </p:spPr>
      </p:pic>
      <p:sp>
        <p:nvSpPr>
          <p:cNvPr id="3" name="文字方塊 2"/>
          <p:cNvSpPr txBox="1"/>
          <p:nvPr/>
        </p:nvSpPr>
        <p:spPr>
          <a:xfrm>
            <a:off x="1557069" y="207034"/>
            <a:ext cx="5305246" cy="646331"/>
          </a:xfrm>
          <a:prstGeom prst="rect">
            <a:avLst/>
          </a:prstGeom>
          <a:noFill/>
        </p:spPr>
        <p:txBody>
          <a:bodyPr wrap="square" rtlCol="0">
            <a:spAutoFit/>
          </a:bodyPr>
          <a:lstStyle/>
          <a:p>
            <a:pPr algn="ctr"/>
            <a:r>
              <a:rPr lang="zh-TW" altLang="en-US" sz="3600" dirty="0">
                <a:latin typeface="標楷體" panose="03000509000000000000" pitchFamily="65" charset="-120"/>
                <a:ea typeface="標楷體" panose="03000509000000000000" pitchFamily="65" charset="-120"/>
              </a:rPr>
              <a:t>物體倒塌、</a:t>
            </a:r>
            <a:r>
              <a:rPr lang="zh-TW" altLang="en-US" sz="3600" dirty="0" smtClean="0">
                <a:latin typeface="標楷體" panose="03000509000000000000" pitchFamily="65" charset="-120"/>
                <a:ea typeface="標楷體" panose="03000509000000000000" pitchFamily="65" charset="-120"/>
              </a:rPr>
              <a:t>崩塌實例</a:t>
            </a:r>
            <a:endParaRPr lang="zh-TW" altLang="en-US" sz="3600" dirty="0">
              <a:latin typeface="標楷體" panose="03000509000000000000" pitchFamily="65" charset="-120"/>
              <a:ea typeface="標楷體" panose="03000509000000000000" pitchFamily="65" charset="-120"/>
            </a:endParaRPr>
          </a:p>
        </p:txBody>
      </p:sp>
      <p:sp>
        <p:nvSpPr>
          <p:cNvPr id="4" name="文字方塊 3"/>
          <p:cNvSpPr txBox="1"/>
          <p:nvPr/>
        </p:nvSpPr>
        <p:spPr>
          <a:xfrm>
            <a:off x="4425351" y="1069114"/>
            <a:ext cx="4563374" cy="5262979"/>
          </a:xfrm>
          <a:prstGeom prst="rect">
            <a:avLst/>
          </a:prstGeom>
          <a:noFill/>
        </p:spPr>
        <p:txBody>
          <a:bodyPr wrap="square" rtlCol="0">
            <a:spAutoFit/>
          </a:bodyPr>
          <a:lstStyle/>
          <a:p>
            <a:r>
              <a:rPr lang="zh-TW" altLang="en-US" dirty="0">
                <a:latin typeface="標楷體" panose="03000509000000000000" pitchFamily="65" charset="-120"/>
                <a:ea typeface="標楷體" panose="03000509000000000000" pitchFamily="65" charset="-120"/>
              </a:rPr>
              <a:t>原因分析</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一）直接原因：遭倒塌之分電盤撞擊頭部，造成頭部壓砸傷致顱內出血及顱骨折開顱術後，仍因中樞及呼吸衰竭併敗血性休克，傷重不治死亡</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endParaRPr lang="zh-TW" altLang="en-US" sz="800"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（二）間接原因：不安全狀況：對於堆高機載運之貨物未保持穩固狀態，防止翻倒</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endParaRPr lang="zh-TW" altLang="en-US" sz="800"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（三）基本原因：</a:t>
            </a:r>
          </a:p>
          <a:p>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未訂定分電盤定位作業之安全作業標準</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endParaRPr lang="zh-TW" altLang="en-US" sz="800"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對於荷重在</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公噸以上之堆高機操作人員，未使其接受特殊作業安全衛生教育訓練，取得操作資格</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endParaRPr lang="zh-TW" altLang="en-US" sz="800"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未依規定會同勞工代表訂定適合需要之安全衛生工作守則，報經勞動檢查機構備查後，公告實施</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endParaRPr lang="zh-TW" altLang="en-US" sz="800"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4.</a:t>
            </a:r>
            <a:r>
              <a:rPr lang="zh-TW" altLang="en-US" dirty="0">
                <a:latin typeface="標楷體" panose="03000509000000000000" pitchFamily="65" charset="-120"/>
                <a:ea typeface="標楷體" panose="03000509000000000000" pitchFamily="65" charset="-120"/>
              </a:rPr>
              <a:t>未訂定自動檢查計畫，並實施自動檢查</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endParaRPr lang="zh-TW" altLang="en-US" sz="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31732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716657" y="2014776"/>
            <a:ext cx="5555412" cy="2123658"/>
          </a:xfrm>
          <a:prstGeom prst="rect">
            <a:avLst/>
          </a:prstGeom>
          <a:noFill/>
        </p:spPr>
        <p:txBody>
          <a:bodyPr wrap="square" rtlCol="0">
            <a:spAutoFit/>
          </a:bodyPr>
          <a:lstStyle/>
          <a:p>
            <a:pPr algn="ctr"/>
            <a:r>
              <a:rPr lang="zh-TW" altLang="en-US" sz="4400" b="1" dirty="0" smtClean="0">
                <a:latin typeface="標楷體" panose="03000509000000000000" pitchFamily="65" charset="-120"/>
                <a:ea typeface="標楷體" panose="03000509000000000000" pitchFamily="65" charset="-120"/>
              </a:rPr>
              <a:t>報 告 完 畢</a:t>
            </a:r>
            <a:endParaRPr lang="en-US" altLang="zh-TW" sz="4400" b="1" dirty="0" smtClean="0">
              <a:latin typeface="標楷體" panose="03000509000000000000" pitchFamily="65" charset="-120"/>
              <a:ea typeface="標楷體" panose="03000509000000000000" pitchFamily="65" charset="-120"/>
            </a:endParaRPr>
          </a:p>
          <a:p>
            <a:pPr algn="ctr"/>
            <a:endParaRPr lang="en-US" altLang="zh-TW" sz="4400" b="1" dirty="0">
              <a:latin typeface="標楷體" panose="03000509000000000000" pitchFamily="65" charset="-120"/>
              <a:ea typeface="標楷體" panose="03000509000000000000" pitchFamily="65" charset="-120"/>
            </a:endParaRPr>
          </a:p>
          <a:p>
            <a:pPr algn="ctr"/>
            <a:r>
              <a:rPr lang="zh-TW" altLang="en-US" sz="4400" b="1" dirty="0" smtClean="0">
                <a:latin typeface="標楷體" panose="03000509000000000000" pitchFamily="65" charset="-120"/>
                <a:ea typeface="標楷體" panose="03000509000000000000" pitchFamily="65" charset="-120"/>
              </a:rPr>
              <a:t>謝 謝</a:t>
            </a:r>
            <a:endParaRPr lang="zh-TW" altLang="en-US" sz="44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204944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192868" y="419632"/>
            <a:ext cx="8338658" cy="9571851"/>
          </a:xfrm>
          <a:prstGeom prst="rect">
            <a:avLst/>
          </a:prstGeom>
          <a:noFill/>
        </p:spPr>
        <p:txBody>
          <a:bodyPr wrap="square" rtlCol="0">
            <a:spAutoFit/>
          </a:bodyPr>
          <a:lstStyle/>
          <a:p>
            <a:pPr algn="ctr"/>
            <a:r>
              <a:rPr lang="zh-TW" altLang="en-US" sz="3200" dirty="0" smtClean="0">
                <a:latin typeface="標楷體" panose="03000509000000000000" pitchFamily="65" charset="-120"/>
                <a:ea typeface="標楷體" panose="03000509000000000000" pitchFamily="65" charset="-120"/>
              </a:rPr>
              <a:t>職 業 衛 生 的 工 作</a:t>
            </a:r>
            <a:endParaRPr lang="en-US" altLang="zh-TW" sz="3200" dirty="0" smtClean="0">
              <a:latin typeface="標楷體" panose="03000509000000000000" pitchFamily="65" charset="-120"/>
              <a:ea typeface="標楷體" panose="03000509000000000000" pitchFamily="65" charset="-120"/>
            </a:endParaRPr>
          </a:p>
          <a:p>
            <a:endParaRPr lang="en-US" altLang="zh-TW" sz="2800" dirty="0" smtClean="0"/>
          </a:p>
          <a:p>
            <a:r>
              <a:rPr lang="zh-TW" altLang="en-US" sz="2800" dirty="0" smtClean="0">
                <a:latin typeface="標楷體" panose="03000509000000000000" pitchFamily="65" charset="-120"/>
                <a:ea typeface="標楷體" panose="03000509000000000000" pitchFamily="65" charset="-120"/>
              </a:rPr>
              <a:t>職業衛生三大重點工作為： </a:t>
            </a:r>
            <a:endParaRPr lang="en-US" altLang="zh-TW" sz="2800" dirty="0" smtClean="0">
              <a:latin typeface="標楷體" panose="03000509000000000000" pitchFamily="65" charset="-120"/>
              <a:ea typeface="標楷體" panose="03000509000000000000" pitchFamily="65" charset="-120"/>
            </a:endParaRPr>
          </a:p>
          <a:p>
            <a:endParaRPr lang="en-US" altLang="zh-TW" sz="2800" dirty="0" smtClean="0">
              <a:latin typeface="標楷體" panose="03000509000000000000" pitchFamily="65" charset="-120"/>
              <a:ea typeface="標楷體" panose="03000509000000000000" pitchFamily="65" charset="-120"/>
            </a:endParaRPr>
          </a:p>
          <a:p>
            <a:pPr marL="342900" indent="-342900">
              <a:buAutoNum type="arabicPeriod"/>
            </a:pPr>
            <a:r>
              <a:rPr lang="zh-TW" altLang="en-US" sz="2800" dirty="0" smtClean="0">
                <a:latin typeface="標楷體" panose="03000509000000000000" pitchFamily="65" charset="-120"/>
                <a:ea typeface="標楷體" panose="03000509000000000000" pitchFamily="65" charset="-120"/>
              </a:rPr>
              <a:t>認知作業場所存在之危害因子及其可能對健康、人類福祉之影響。 </a:t>
            </a:r>
            <a:endParaRPr lang="en-US" altLang="zh-TW" sz="2800" dirty="0" smtClean="0">
              <a:latin typeface="標楷體" panose="03000509000000000000" pitchFamily="65" charset="-120"/>
              <a:ea typeface="標楷體" panose="03000509000000000000" pitchFamily="65" charset="-120"/>
            </a:endParaRPr>
          </a:p>
          <a:p>
            <a:pPr marL="342900" indent="-342900">
              <a:buAutoNum type="arabicPeriod"/>
            </a:pPr>
            <a:endParaRPr lang="en-US" altLang="zh-TW" sz="2800" dirty="0" smtClean="0">
              <a:latin typeface="標楷體" panose="03000509000000000000" pitchFamily="65" charset="-120"/>
              <a:ea typeface="標楷體" panose="03000509000000000000" pitchFamily="65" charset="-120"/>
            </a:endParaRPr>
          </a:p>
          <a:p>
            <a:pPr marL="342900" indent="-342900">
              <a:buAutoNum type="arabicPeriod"/>
            </a:pPr>
            <a:r>
              <a:rPr lang="zh-TW" altLang="en-US" sz="2800" dirty="0" smtClean="0">
                <a:latin typeface="標楷體" panose="03000509000000000000" pitchFamily="65" charset="-120"/>
                <a:ea typeface="標楷體" panose="03000509000000000000" pitchFamily="65" charset="-120"/>
              </a:rPr>
              <a:t>依據經驗及定量測定技術評估各種危害因子可能對健康及人類福祉之影響。</a:t>
            </a:r>
            <a:endParaRPr lang="en-US" altLang="zh-TW" sz="2800" dirty="0" smtClean="0">
              <a:latin typeface="標楷體" panose="03000509000000000000" pitchFamily="65" charset="-120"/>
              <a:ea typeface="標楷體" panose="03000509000000000000" pitchFamily="65" charset="-120"/>
            </a:endParaRPr>
          </a:p>
          <a:p>
            <a:endParaRPr lang="en-US" altLang="zh-TW" sz="2800" dirty="0" smtClean="0">
              <a:latin typeface="標楷體" panose="03000509000000000000" pitchFamily="65" charset="-120"/>
              <a:ea typeface="標楷體" panose="03000509000000000000" pitchFamily="65" charset="-120"/>
            </a:endParaRPr>
          </a:p>
          <a:p>
            <a:r>
              <a:rPr lang="en-US" altLang="zh-TW" sz="2800" dirty="0" smtClean="0">
                <a:latin typeface="標楷體" panose="03000509000000000000" pitchFamily="65" charset="-120"/>
                <a:ea typeface="標楷體" panose="03000509000000000000" pitchFamily="65" charset="-120"/>
              </a:rPr>
              <a:t>3.</a:t>
            </a:r>
            <a:r>
              <a:rPr lang="zh-TW" altLang="en-US" sz="2800" dirty="0" smtClean="0">
                <a:latin typeface="標楷體" panose="03000509000000000000" pitchFamily="65" charset="-120"/>
                <a:ea typeface="標楷體" panose="03000509000000000000" pitchFamily="65" charset="-120"/>
              </a:rPr>
              <a:t> 提供消除、控制、降低各種危害因子之方法。 </a:t>
            </a:r>
            <a:endParaRPr lang="en-US" altLang="zh-TW" sz="2800" b="1" dirty="0" smtClean="0">
              <a:latin typeface="標楷體" panose="03000509000000000000" pitchFamily="65" charset="-120"/>
              <a:ea typeface="標楷體" panose="03000509000000000000" pitchFamily="65" charset="-120"/>
            </a:endParaRPr>
          </a:p>
          <a:p>
            <a:endParaRPr lang="en-US" altLang="zh-TW" sz="1600" b="1" dirty="0" smtClean="0"/>
          </a:p>
          <a:p>
            <a:endParaRPr lang="en-US" altLang="zh-TW" sz="1600" b="1" dirty="0"/>
          </a:p>
          <a:p>
            <a:endParaRPr lang="en-US" altLang="zh-TW" sz="1600" b="1" dirty="0" smtClean="0"/>
          </a:p>
          <a:p>
            <a:endParaRPr lang="en-US" altLang="zh-TW" sz="1600" b="1" dirty="0"/>
          </a:p>
          <a:p>
            <a:endParaRPr lang="en-US" altLang="zh-TW" sz="1600" b="1" dirty="0" smtClean="0"/>
          </a:p>
          <a:p>
            <a:endParaRPr lang="en-US" altLang="zh-TW" sz="1600" b="1" dirty="0"/>
          </a:p>
          <a:p>
            <a:endParaRPr lang="en-US" altLang="zh-TW" sz="1600" b="1" dirty="0" smtClean="0"/>
          </a:p>
          <a:p>
            <a:endParaRPr lang="en-US" altLang="zh-TW" sz="1600" b="1" dirty="0"/>
          </a:p>
          <a:p>
            <a:endParaRPr lang="en-US" altLang="zh-TW" sz="1600" b="1" dirty="0" smtClean="0"/>
          </a:p>
          <a:p>
            <a:endParaRPr lang="en-US" altLang="zh-TW" sz="1600" b="1" dirty="0"/>
          </a:p>
          <a:p>
            <a:endParaRPr lang="en-US" altLang="zh-TW" sz="1600" b="1" dirty="0" smtClean="0"/>
          </a:p>
          <a:p>
            <a:endParaRPr lang="en-US" altLang="zh-TW" sz="1600" b="1" dirty="0"/>
          </a:p>
          <a:p>
            <a:endParaRPr lang="en-US" altLang="zh-TW" sz="1600" b="1" dirty="0" smtClean="0"/>
          </a:p>
          <a:p>
            <a:endParaRPr lang="en-US" altLang="zh-TW" sz="1600" b="1" dirty="0"/>
          </a:p>
          <a:p>
            <a:endParaRPr lang="en-US" altLang="zh-TW" sz="1600" b="1" dirty="0" smtClean="0"/>
          </a:p>
          <a:p>
            <a:endParaRPr lang="en-US" altLang="zh-TW" sz="1600" b="1" dirty="0"/>
          </a:p>
          <a:p>
            <a:endParaRPr lang="en-US" altLang="zh-TW" sz="1600" b="1" dirty="0" smtClean="0"/>
          </a:p>
          <a:p>
            <a:endParaRPr lang="en-US" altLang="zh-TW" sz="1600" b="1" dirty="0"/>
          </a:p>
          <a:p>
            <a:endParaRPr lang="zh-TW" altLang="en-US" sz="1600" b="1" dirty="0"/>
          </a:p>
        </p:txBody>
      </p:sp>
    </p:spTree>
    <p:extLst>
      <p:ext uri="{BB962C8B-B14F-4D97-AF65-F5344CB8AC3E}">
        <p14:creationId xmlns:p14="http://schemas.microsoft.com/office/powerpoint/2010/main" val="1836114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621102" y="517584"/>
            <a:ext cx="7824159" cy="8679299"/>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一、危害的</a:t>
            </a:r>
            <a:r>
              <a:rPr lang="zh-TW" altLang="en-US" sz="2400" dirty="0" smtClean="0">
                <a:latin typeface="標楷體" panose="03000509000000000000" pitchFamily="65" charset="-120"/>
                <a:ea typeface="標楷體" panose="03000509000000000000" pitchFamily="65" charset="-120"/>
              </a:rPr>
              <a:t>認知</a:t>
            </a:r>
            <a:endParaRPr lang="en-US" altLang="zh-TW" sz="2400" dirty="0" smtClean="0">
              <a:latin typeface="標楷體" panose="03000509000000000000" pitchFamily="65" charset="-120"/>
              <a:ea typeface="標楷體" panose="03000509000000000000" pitchFamily="65" charset="-120"/>
            </a:endParaRPr>
          </a:p>
          <a:p>
            <a:endParaRPr lang="en-US" altLang="zh-TW" sz="12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危害</a:t>
            </a:r>
            <a:r>
              <a:rPr lang="zh-TW" altLang="en-US" sz="2400" dirty="0">
                <a:latin typeface="標楷體" panose="03000509000000000000" pitchFamily="65" charset="-120"/>
                <a:ea typeface="標楷體" panose="03000509000000000000" pitchFamily="65" charset="-120"/>
              </a:rPr>
              <a:t>可概分為四類，即化學性危害</a:t>
            </a:r>
            <a:r>
              <a:rPr lang="en-US" altLang="zh-TW" sz="2400" dirty="0">
                <a:latin typeface="標楷體" panose="03000509000000000000" pitchFamily="65" charset="-120"/>
                <a:ea typeface="標楷體" panose="03000509000000000000" pitchFamily="65" charset="-120"/>
              </a:rPr>
              <a:t>(</a:t>
            </a:r>
            <a:r>
              <a:rPr lang="en-US" altLang="zh-TW" sz="2400" dirty="0" smtClean="0">
                <a:latin typeface="標楷體" panose="03000509000000000000" pitchFamily="65" charset="-120"/>
                <a:ea typeface="標楷體" panose="03000509000000000000" pitchFamily="65" charset="-120"/>
              </a:rPr>
              <a:t>chemical</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stresses</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、物理性</a:t>
            </a:r>
            <a:r>
              <a:rPr lang="zh-TW" altLang="en-US" sz="2400" dirty="0" smtClean="0">
                <a:latin typeface="標楷體" panose="03000509000000000000" pitchFamily="65" charset="-120"/>
                <a:ea typeface="標楷體" panose="03000509000000000000" pitchFamily="65" charset="-120"/>
              </a:rPr>
              <a:t>危害</a:t>
            </a:r>
            <a:r>
              <a:rPr lang="en-US" altLang="zh-TW" sz="2400" dirty="0" smtClean="0">
                <a:latin typeface="標楷體" panose="03000509000000000000" pitchFamily="65" charset="-120"/>
                <a:ea typeface="標楷體" panose="03000509000000000000" pitchFamily="65" charset="-120"/>
              </a:rPr>
              <a:t>(physical</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stresses</a:t>
            </a: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、生物性危害 </a:t>
            </a:r>
            <a:r>
              <a:rPr lang="en-US" altLang="zh-TW" sz="2400" dirty="0">
                <a:latin typeface="標楷體" panose="03000509000000000000" pitchFamily="65" charset="-120"/>
                <a:ea typeface="標楷體" panose="03000509000000000000" pitchFamily="65" charset="-120"/>
              </a:rPr>
              <a:t>(biological stresses) </a:t>
            </a:r>
            <a:r>
              <a:rPr lang="zh-TW" altLang="en-US" sz="2400" dirty="0">
                <a:latin typeface="標楷體" panose="03000509000000000000" pitchFamily="65" charset="-120"/>
                <a:ea typeface="標楷體" panose="03000509000000000000" pitchFamily="65" charset="-120"/>
              </a:rPr>
              <a:t>和人體工學</a:t>
            </a:r>
            <a:r>
              <a:rPr lang="zh-TW" altLang="en-US" sz="2400" dirty="0" smtClean="0">
                <a:latin typeface="標楷體" panose="03000509000000000000" pitchFamily="65" charset="-120"/>
                <a:ea typeface="標楷體" panose="03000509000000000000" pitchFamily="65" charset="-120"/>
              </a:rPr>
              <a:t>危</a:t>
            </a:r>
            <a:r>
              <a:rPr lang="en-US" altLang="zh-TW" sz="2400" dirty="0" smtClean="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ergonomic stresses)</a:t>
            </a:r>
            <a:r>
              <a:rPr lang="zh-TW" altLang="en-US"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pPr algn="ct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危害</a:t>
            </a:r>
            <a:r>
              <a:rPr lang="zh-TW" altLang="en-US" sz="2400" dirty="0">
                <a:latin typeface="標楷體" panose="03000509000000000000" pitchFamily="65" charset="-120"/>
                <a:ea typeface="標楷體" panose="03000509000000000000" pitchFamily="65" charset="-120"/>
              </a:rPr>
              <a:t>認知之基本程序為</a:t>
            </a:r>
            <a:r>
              <a:rPr lang="zh-TW" altLang="en-US"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了解製程或作業方法 </a:t>
            </a:r>
            <a:endParaRPr lang="en-US" altLang="zh-TW" sz="2400" dirty="0" smtClean="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2) </a:t>
            </a:r>
            <a:r>
              <a:rPr lang="zh-TW" altLang="en-US" sz="2400" dirty="0">
                <a:latin typeface="標楷體" panose="03000509000000000000" pitchFamily="65" charset="-120"/>
                <a:ea typeface="標楷體" panose="03000509000000000000" pitchFamily="65" charset="-120"/>
              </a:rPr>
              <a:t>清查危害物並做標示 </a:t>
            </a:r>
            <a:endParaRPr lang="en-US" altLang="zh-TW" sz="2400" dirty="0" smtClean="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作業檢點以了解可能潛在之危害</a:t>
            </a:r>
            <a:r>
              <a:rPr lang="zh-TW" altLang="en-US"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近來</a:t>
            </a:r>
            <a:r>
              <a:rPr lang="zh-TW" altLang="en-US" sz="2400" dirty="0">
                <a:latin typeface="標楷體" panose="03000509000000000000" pitchFamily="65" charset="-120"/>
                <a:ea typeface="標楷體" panose="03000509000000000000" pitchFamily="65" charset="-120"/>
              </a:rPr>
              <a:t>因工作</a:t>
            </a:r>
            <a:r>
              <a:rPr lang="zh-TW" altLang="en-US" sz="2400" dirty="0" smtClean="0">
                <a:latin typeface="標楷體" panose="03000509000000000000" pitchFamily="65" charset="-120"/>
                <a:ea typeface="標楷體" panose="03000509000000000000" pitchFamily="65" charset="-120"/>
              </a:rPr>
              <a:t>壓力</a:t>
            </a:r>
            <a:r>
              <a:rPr lang="zh-TW" altLang="en-US" sz="2400" dirty="0">
                <a:latin typeface="標楷體" panose="03000509000000000000" pitchFamily="65" charset="-120"/>
                <a:ea typeface="標楷體" panose="03000509000000000000" pitchFamily="65" charset="-120"/>
              </a:rPr>
              <a:t>及人際關係之不當亦造成不可忽視之危害，此部分多涉及心理及精神層 面的問題，因此部分學者提出第五種危害亦即「社會心理學危害」</a:t>
            </a:r>
            <a:r>
              <a:rPr lang="zh-TW" altLang="en-US"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a:p>
          <a:p>
            <a:endParaRPr lang="en-US" altLang="zh-TW" dirty="0" smtClean="0"/>
          </a:p>
          <a:p>
            <a:endParaRPr lang="en-US" altLang="zh-TW" dirty="0"/>
          </a:p>
          <a:p>
            <a:endParaRPr lang="en-US" altLang="zh-TW" dirty="0" smtClean="0"/>
          </a:p>
          <a:p>
            <a:endParaRPr lang="zh-TW" altLang="en-US" dirty="0"/>
          </a:p>
        </p:txBody>
      </p:sp>
    </p:spTree>
    <p:extLst>
      <p:ext uri="{BB962C8B-B14F-4D97-AF65-F5344CB8AC3E}">
        <p14:creationId xmlns:p14="http://schemas.microsoft.com/office/powerpoint/2010/main" val="878176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448574" y="405441"/>
            <a:ext cx="7712015" cy="7602081"/>
          </a:xfrm>
          <a:prstGeom prst="rect">
            <a:avLst/>
          </a:prstGeom>
          <a:noFill/>
        </p:spPr>
        <p:txBody>
          <a:bodyPr wrap="square" rtlCol="0">
            <a:spAutoFit/>
          </a:bodyPr>
          <a:lstStyle/>
          <a:p>
            <a:r>
              <a:rPr lang="en-US" altLang="zh-TW" sz="2800" dirty="0" smtClean="0">
                <a:latin typeface="標楷體" panose="03000509000000000000" pitchFamily="65" charset="-120"/>
                <a:ea typeface="標楷體" panose="03000509000000000000" pitchFamily="65" charset="-120"/>
              </a:rPr>
              <a:t>1.</a:t>
            </a:r>
            <a:r>
              <a:rPr lang="zh-TW" altLang="en-US" sz="2800" dirty="0" smtClean="0">
                <a:latin typeface="標楷體" panose="03000509000000000000" pitchFamily="65" charset="-120"/>
                <a:ea typeface="標楷體" panose="03000509000000000000" pitchFamily="65" charset="-120"/>
              </a:rPr>
              <a:t>化學</a:t>
            </a:r>
            <a:r>
              <a:rPr lang="zh-TW" altLang="en-US" sz="2800" dirty="0">
                <a:latin typeface="標楷體" panose="03000509000000000000" pitchFamily="65" charset="-120"/>
                <a:ea typeface="標楷體" panose="03000509000000000000" pitchFamily="65" charset="-120"/>
              </a:rPr>
              <a:t>性危害 </a:t>
            </a:r>
            <a:endParaRPr lang="en-US" altLang="zh-TW" sz="2800" dirty="0">
              <a:latin typeface="標楷體" panose="03000509000000000000" pitchFamily="65" charset="-120"/>
              <a:ea typeface="標楷體" panose="03000509000000000000" pitchFamily="65" charset="-120"/>
            </a:endParaRPr>
          </a:p>
          <a:p>
            <a:endParaRPr lang="en-US" altLang="zh-TW" sz="20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化學</a:t>
            </a:r>
            <a:r>
              <a:rPr lang="zh-TW" altLang="en-US" sz="2000" dirty="0">
                <a:latin typeface="標楷體" panose="03000509000000000000" pitchFamily="65" charset="-120"/>
                <a:ea typeface="標楷體" panose="03000509000000000000" pitchFamily="65" charset="-120"/>
              </a:rPr>
              <a:t>性危害係由各種氣體</a:t>
            </a:r>
            <a:r>
              <a:rPr lang="en-US" altLang="zh-TW" sz="2000" dirty="0">
                <a:latin typeface="標楷體" panose="03000509000000000000" pitchFamily="65" charset="-120"/>
                <a:ea typeface="標楷體" panose="03000509000000000000" pitchFamily="65" charset="-120"/>
              </a:rPr>
              <a:t>(gases)</a:t>
            </a:r>
            <a:r>
              <a:rPr lang="zh-TW" altLang="en-US" sz="2000" dirty="0">
                <a:latin typeface="標楷體" panose="03000509000000000000" pitchFamily="65" charset="-120"/>
                <a:ea typeface="標楷體" panose="03000509000000000000" pitchFamily="65" charset="-120"/>
              </a:rPr>
              <a:t>、蒸氣</a:t>
            </a:r>
            <a:r>
              <a:rPr lang="en-US" altLang="zh-TW" sz="2000" dirty="0">
                <a:latin typeface="標楷體" panose="03000509000000000000" pitchFamily="65" charset="-120"/>
                <a:ea typeface="標楷體" panose="03000509000000000000" pitchFamily="65" charset="-120"/>
              </a:rPr>
              <a:t>(vapors)</a:t>
            </a:r>
            <a:r>
              <a:rPr lang="zh-TW" altLang="en-US" sz="2000" dirty="0">
                <a:latin typeface="標楷體" panose="03000509000000000000" pitchFamily="65" charset="-120"/>
                <a:ea typeface="標楷體" panose="03000509000000000000" pitchFamily="65" charset="-120"/>
              </a:rPr>
              <a:t>、燻煙</a:t>
            </a:r>
            <a:r>
              <a:rPr lang="en-US" altLang="zh-TW" sz="2000" dirty="0">
                <a:latin typeface="標楷體" panose="03000509000000000000" pitchFamily="65" charset="-120"/>
                <a:ea typeface="標楷體" panose="03000509000000000000" pitchFamily="65" charset="-120"/>
              </a:rPr>
              <a:t>(fumes)</a:t>
            </a:r>
            <a:r>
              <a:rPr lang="zh-TW" altLang="en-US" sz="2000" dirty="0">
                <a:latin typeface="標楷體" panose="03000509000000000000" pitchFamily="65" charset="-120"/>
                <a:ea typeface="標楷體" panose="03000509000000000000" pitchFamily="65" charset="-120"/>
              </a:rPr>
              <a:t>、霧滴 </a:t>
            </a:r>
            <a:r>
              <a:rPr lang="en-US" altLang="zh-TW" sz="2000" dirty="0">
                <a:latin typeface="標楷體" panose="03000509000000000000" pitchFamily="65" charset="-120"/>
                <a:ea typeface="標楷體" panose="03000509000000000000" pitchFamily="65" charset="-120"/>
              </a:rPr>
              <a:t>(mists)</a:t>
            </a:r>
            <a:r>
              <a:rPr lang="zh-TW" altLang="en-US" sz="2000" dirty="0">
                <a:latin typeface="標楷體" panose="03000509000000000000" pitchFamily="65" charset="-120"/>
                <a:ea typeface="標楷體" panose="03000509000000000000" pitchFamily="65" charset="-120"/>
              </a:rPr>
              <a:t>、粉塵</a:t>
            </a:r>
            <a:r>
              <a:rPr lang="en-US" altLang="zh-TW" sz="2000" dirty="0">
                <a:latin typeface="標楷體" panose="03000509000000000000" pitchFamily="65" charset="-120"/>
                <a:ea typeface="標楷體" panose="03000509000000000000" pitchFamily="65" charset="-120"/>
              </a:rPr>
              <a:t>(dusts)</a:t>
            </a:r>
            <a:r>
              <a:rPr lang="zh-TW" altLang="en-US" sz="2000" dirty="0">
                <a:latin typeface="標楷體" panose="03000509000000000000" pitchFamily="65" charset="-120"/>
                <a:ea typeface="標楷體" panose="03000509000000000000" pitchFamily="65" charset="-120"/>
              </a:rPr>
              <a:t>等所造成。此種危害性化學物質，通常係呈空氣汙染 物</a:t>
            </a:r>
            <a:r>
              <a:rPr lang="en-US" altLang="zh-TW" sz="2000" dirty="0">
                <a:latin typeface="標楷體" panose="03000509000000000000" pitchFamily="65" charset="-120"/>
                <a:ea typeface="標楷體" panose="03000509000000000000" pitchFamily="65" charset="-120"/>
              </a:rPr>
              <a:t>(air contaminant)</a:t>
            </a:r>
            <a:r>
              <a:rPr lang="zh-TW" altLang="en-US" sz="2000" dirty="0">
                <a:latin typeface="標楷體" panose="03000509000000000000" pitchFamily="65" charset="-120"/>
                <a:ea typeface="標楷體" panose="03000509000000000000" pitchFamily="65" charset="-120"/>
              </a:rPr>
              <a:t>的狀態被吸入人體而致病，或與皮膚相接觸而使皮膚發 生局部刺激、過敏性，或由皮膚吸收而發生全身性作用。通常由食入而致 的危害較不多見，除非是因誤食、經常用口呼吸或個人衛生不良，而於</a:t>
            </a:r>
            <a:r>
              <a:rPr lang="zh-TW" altLang="en-US" sz="2000" dirty="0" smtClean="0">
                <a:latin typeface="標楷體" panose="03000509000000000000" pitchFamily="65" charset="-120"/>
                <a:ea typeface="標楷體" panose="03000509000000000000" pitchFamily="65" charset="-120"/>
              </a:rPr>
              <a:t>進食</a:t>
            </a:r>
            <a:r>
              <a:rPr lang="zh-TW" altLang="en-US" sz="2000" dirty="0">
                <a:latin typeface="標楷體" panose="03000509000000000000" pitchFamily="65" charset="-120"/>
                <a:ea typeface="標楷體" panose="03000509000000000000" pitchFamily="65" charset="-120"/>
              </a:rPr>
              <a:t>或吸煙時不預先洗手或把食物和煙製品等帶入工作場所所致</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endParaRPr lang="en-US" altLang="zh-TW" sz="2000" dirty="0" smtClean="0">
              <a:latin typeface="標楷體" panose="03000509000000000000" pitchFamily="65" charset="-120"/>
              <a:ea typeface="標楷體" panose="03000509000000000000" pitchFamily="65" charset="-120"/>
            </a:endParaRPr>
          </a:p>
          <a:p>
            <a:r>
              <a:rPr lang="en-US" altLang="zh-TW" sz="2800" dirty="0"/>
              <a:t>2</a:t>
            </a:r>
            <a:r>
              <a:rPr lang="en-US" altLang="zh-TW" sz="2800" dirty="0" smtClean="0"/>
              <a:t>.</a:t>
            </a:r>
            <a:r>
              <a:rPr lang="zh-TW" altLang="en-US" sz="2800" dirty="0" smtClean="0"/>
              <a:t>物理</a:t>
            </a:r>
            <a:r>
              <a:rPr lang="zh-TW" altLang="en-US" sz="2800" dirty="0"/>
              <a:t>性危害 </a:t>
            </a:r>
            <a:endParaRPr lang="en-US" altLang="zh-TW" sz="2800" dirty="0"/>
          </a:p>
          <a:p>
            <a:endParaRPr lang="en-US" altLang="zh-TW" dirty="0"/>
          </a:p>
          <a:p>
            <a:r>
              <a:rPr lang="zh-TW" altLang="en-US" sz="2000" dirty="0" smtClean="0">
                <a:latin typeface="標楷體" panose="03000509000000000000" pitchFamily="65" charset="-120"/>
                <a:ea typeface="標楷體" panose="03000509000000000000" pitchFamily="65" charset="-120"/>
              </a:rPr>
              <a:t>所謂</a:t>
            </a:r>
            <a:r>
              <a:rPr lang="zh-TW" altLang="en-US" sz="2000" dirty="0">
                <a:latin typeface="標楷體" panose="03000509000000000000" pitchFamily="65" charset="-120"/>
                <a:ea typeface="標楷體" panose="03000509000000000000" pitchFamily="65" charset="-120"/>
              </a:rPr>
              <a:t>物理性危害，都是些非物質或只是具極少物質的實存物。這</a:t>
            </a:r>
            <a:r>
              <a:rPr lang="zh-TW" altLang="en-US" sz="2000" dirty="0" smtClean="0">
                <a:latin typeface="標楷體" panose="03000509000000000000" pitchFamily="65" charset="-120"/>
                <a:ea typeface="標楷體" panose="03000509000000000000" pitchFamily="65" charset="-120"/>
              </a:rPr>
              <a:t>類實存</a:t>
            </a:r>
            <a:r>
              <a:rPr lang="zh-TW" altLang="en-US" sz="2000" dirty="0">
                <a:latin typeface="標楷體" panose="03000509000000000000" pitchFamily="65" charset="-120"/>
                <a:ea typeface="標楷體" panose="03000509000000000000" pitchFamily="65" charset="-120"/>
              </a:rPr>
              <a:t>物包括：游離和非游離輻射、噪音和振動、異常氣壓、異常溫濕度及不 適當的採光照明等。</a:t>
            </a:r>
            <a:endParaRPr lang="en-US" altLang="zh-TW" sz="2000" dirty="0" smtClean="0">
              <a:latin typeface="標楷體" panose="03000509000000000000" pitchFamily="65" charset="-120"/>
              <a:ea typeface="標楷體" panose="03000509000000000000" pitchFamily="65" charset="-120"/>
            </a:endParaRPr>
          </a:p>
          <a:p>
            <a:pPr marL="342900" indent="-342900">
              <a:buAutoNum type="arabicPeriod"/>
            </a:pPr>
            <a:endParaRPr lang="en-US" altLang="zh-TW" dirty="0"/>
          </a:p>
          <a:p>
            <a:pPr marL="342900" indent="-342900">
              <a:buAutoNum type="arabicPeriod"/>
            </a:pPr>
            <a:endParaRPr lang="en-US" altLang="zh-TW" dirty="0" smtClean="0"/>
          </a:p>
          <a:p>
            <a:pPr marL="342900" indent="-342900">
              <a:buAutoNum type="arabicPeriod"/>
            </a:pPr>
            <a:endParaRPr lang="en-US" altLang="zh-TW" dirty="0"/>
          </a:p>
          <a:p>
            <a:pPr marL="342900" indent="-342900">
              <a:buAutoNum type="arabicPeriod"/>
            </a:pPr>
            <a:endParaRPr lang="en-US" altLang="zh-TW" dirty="0" smtClean="0"/>
          </a:p>
          <a:p>
            <a:pPr marL="342900" indent="-342900">
              <a:buAutoNum type="arabicPeriod"/>
            </a:pPr>
            <a:endParaRPr lang="en-US" altLang="zh-TW" dirty="0"/>
          </a:p>
          <a:p>
            <a:pPr marL="342900" indent="-342900">
              <a:buAutoNum type="arabicPeriod"/>
            </a:pPr>
            <a:endParaRPr lang="en-US" altLang="zh-TW" dirty="0" smtClean="0"/>
          </a:p>
          <a:p>
            <a:pPr marL="342900" indent="-342900">
              <a:buAutoNum type="arabicPeriod"/>
            </a:pPr>
            <a:endParaRPr lang="en-US" altLang="zh-TW" dirty="0"/>
          </a:p>
          <a:p>
            <a:pPr marL="342900" indent="-342900">
              <a:buAutoNum type="arabicPeriod"/>
            </a:pPr>
            <a:endParaRPr lang="en-US" altLang="zh-TW" dirty="0" smtClean="0"/>
          </a:p>
          <a:p>
            <a:pPr marL="342900" indent="-342900">
              <a:buAutoNum type="arabicPeriod"/>
            </a:pPr>
            <a:endParaRPr lang="zh-TW" altLang="en-US" dirty="0"/>
          </a:p>
        </p:txBody>
      </p:sp>
    </p:spTree>
    <p:extLst>
      <p:ext uri="{BB962C8B-B14F-4D97-AF65-F5344CB8AC3E}">
        <p14:creationId xmlns:p14="http://schemas.microsoft.com/office/powerpoint/2010/main" val="4144382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586596" y="310550"/>
            <a:ext cx="7487729" cy="6340197"/>
          </a:xfrm>
          <a:prstGeom prst="rect">
            <a:avLst/>
          </a:prstGeom>
          <a:noFill/>
        </p:spPr>
        <p:txBody>
          <a:bodyPr wrap="square" rtlCol="0">
            <a:spAutoFit/>
          </a:bodyPr>
          <a:lstStyle/>
          <a:p>
            <a:r>
              <a:rPr lang="en-US" altLang="zh-TW" sz="2800" dirty="0">
                <a:latin typeface="標楷體" panose="03000509000000000000" pitchFamily="65" charset="-120"/>
                <a:ea typeface="標楷體" panose="03000509000000000000" pitchFamily="65" charset="-120"/>
              </a:rPr>
              <a:t>3</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生物</a:t>
            </a:r>
            <a:r>
              <a:rPr lang="zh-TW" altLang="en-US" sz="2800" dirty="0">
                <a:latin typeface="標楷體" panose="03000509000000000000" pitchFamily="65" charset="-120"/>
                <a:ea typeface="標楷體" panose="03000509000000000000" pitchFamily="65" charset="-120"/>
              </a:rPr>
              <a:t>性危害 </a:t>
            </a:r>
            <a:endParaRPr lang="en-US" altLang="zh-TW" sz="2800" dirty="0" smtClean="0">
              <a:latin typeface="標楷體" panose="03000509000000000000" pitchFamily="65" charset="-120"/>
              <a:ea typeface="標楷體" panose="03000509000000000000" pitchFamily="65" charset="-120"/>
            </a:endParaRPr>
          </a:p>
          <a:p>
            <a:endParaRPr lang="en-US" altLang="zh-TW" dirty="0"/>
          </a:p>
          <a:p>
            <a:r>
              <a:rPr lang="zh-TW" altLang="en-US" sz="2000" dirty="0" smtClean="0">
                <a:latin typeface="標楷體" panose="03000509000000000000" pitchFamily="65" charset="-120"/>
                <a:ea typeface="標楷體" panose="03000509000000000000" pitchFamily="65" charset="-120"/>
              </a:rPr>
              <a:t>指</a:t>
            </a:r>
            <a:r>
              <a:rPr lang="zh-TW" altLang="en-US" sz="2000" dirty="0">
                <a:latin typeface="標楷體" panose="03000509000000000000" pitchFamily="65" charset="-120"/>
                <a:ea typeface="標楷體" panose="03000509000000000000" pitchFamily="65" charset="-120"/>
              </a:rPr>
              <a:t>任何有生命之物質引起傷害或疾病者。包括：細菌、病毒、衣形病 毒、立克次體、黴菌、寄生蟲等致病微生物。動植物如：蛇、蠍、花草</a:t>
            </a:r>
            <a:r>
              <a:rPr lang="zh-TW" altLang="en-US" sz="2000" dirty="0" smtClean="0">
                <a:latin typeface="標楷體" panose="03000509000000000000" pitchFamily="65" charset="-120"/>
                <a:ea typeface="標楷體" panose="03000509000000000000" pitchFamily="65" charset="-120"/>
              </a:rPr>
              <a:t>、樹木</a:t>
            </a:r>
            <a:r>
              <a:rPr lang="zh-TW" altLang="en-US" sz="2000" dirty="0">
                <a:latin typeface="標楷體" panose="03000509000000000000" pitchFamily="65" charset="-120"/>
                <a:ea typeface="標楷體" panose="03000509000000000000" pitchFamily="65" charset="-120"/>
              </a:rPr>
              <a:t>等會傷害人身者</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endParaRPr lang="en-US" altLang="zh-TW" dirty="0" smtClean="0"/>
          </a:p>
          <a:p>
            <a:r>
              <a:rPr lang="en-US" altLang="zh-TW" sz="2800" dirty="0">
                <a:latin typeface="標楷體" panose="03000509000000000000" pitchFamily="65" charset="-120"/>
                <a:ea typeface="標楷體" panose="03000509000000000000" pitchFamily="65" charset="-120"/>
              </a:rPr>
              <a:t>4</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人體工學</a:t>
            </a:r>
            <a:r>
              <a:rPr lang="zh-TW" altLang="en-US" sz="2800" dirty="0">
                <a:latin typeface="標楷體" panose="03000509000000000000" pitchFamily="65" charset="-120"/>
                <a:ea typeface="標楷體" panose="03000509000000000000" pitchFamily="65" charset="-120"/>
              </a:rPr>
              <a:t>危害 </a:t>
            </a:r>
            <a:endParaRPr lang="en-US" altLang="zh-TW" sz="2800" dirty="0" smtClean="0">
              <a:latin typeface="標楷體" panose="03000509000000000000" pitchFamily="65" charset="-120"/>
              <a:ea typeface="標楷體" panose="03000509000000000000" pitchFamily="65" charset="-120"/>
            </a:endParaRPr>
          </a:p>
          <a:p>
            <a:endParaRPr lang="en-US" altLang="zh-TW" dirty="0"/>
          </a:p>
          <a:p>
            <a:r>
              <a:rPr lang="zh-TW" altLang="en-US" sz="2000" dirty="0" smtClean="0">
                <a:latin typeface="標楷體" panose="03000509000000000000" pitchFamily="65" charset="-120"/>
                <a:ea typeface="標楷體" panose="03000509000000000000" pitchFamily="65" charset="-120"/>
              </a:rPr>
              <a:t>人體工學為</a:t>
            </a:r>
            <a:r>
              <a:rPr lang="zh-TW" altLang="en-US" sz="2000" dirty="0">
                <a:latin typeface="標楷體" panose="03000509000000000000" pitchFamily="65" charset="-120"/>
                <a:ea typeface="標楷體" panose="03000509000000000000" pitchFamily="65" charset="-120"/>
              </a:rPr>
              <a:t>利用人體生物科學以及各種工程科學，以達成人與工作 間最佳之相互調合，其效益可用人體工作效率和舒適感的觀點來予以</a:t>
            </a:r>
            <a:r>
              <a:rPr lang="zh-TW" altLang="en-US" sz="2000" dirty="0" smtClean="0">
                <a:latin typeface="標楷體" panose="03000509000000000000" pitchFamily="65" charset="-120"/>
                <a:ea typeface="標楷體" panose="03000509000000000000" pitchFamily="65" charset="-120"/>
              </a:rPr>
              <a:t>度量。 </a:t>
            </a:r>
            <a:endParaRPr lang="en-US" altLang="zh-TW" sz="2000" dirty="0" smtClean="0">
              <a:latin typeface="標楷體" panose="03000509000000000000" pitchFamily="65" charset="-120"/>
              <a:ea typeface="標楷體" panose="03000509000000000000" pitchFamily="65" charset="-120"/>
            </a:endParaRPr>
          </a:p>
          <a:p>
            <a:endParaRPr lang="en-US" altLang="zh-TW" sz="20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由</a:t>
            </a:r>
            <a:r>
              <a:rPr lang="zh-TW" altLang="en-US" sz="2000" dirty="0">
                <a:latin typeface="標楷體" panose="03000509000000000000" pitchFamily="65" charset="-120"/>
                <a:ea typeface="標楷體" panose="03000509000000000000" pitchFamily="65" charset="-120"/>
              </a:rPr>
              <a:t>上述定義，可知諸如：工作和作業場所之設計不良、不正確的</a:t>
            </a:r>
            <a:r>
              <a:rPr lang="zh-TW" altLang="en-US" sz="2000" dirty="0" smtClean="0">
                <a:latin typeface="標楷體" panose="03000509000000000000" pitchFamily="65" charset="-120"/>
                <a:ea typeface="標楷體" panose="03000509000000000000" pitchFamily="65" charset="-120"/>
              </a:rPr>
              <a:t>提舉和</a:t>
            </a:r>
            <a:r>
              <a:rPr lang="zh-TW" altLang="en-US" sz="2000" dirty="0">
                <a:latin typeface="標楷體" panose="03000509000000000000" pitchFamily="65" charset="-120"/>
                <a:ea typeface="標楷體" panose="03000509000000000000" pitchFamily="65" charset="-120"/>
              </a:rPr>
              <a:t>搬運、在不適當的姿勢下作重複性的動作及單調而令人生厭的工作等</a:t>
            </a:r>
            <a:r>
              <a:rPr lang="zh-TW" altLang="en-US" sz="2000" dirty="0" smtClean="0">
                <a:latin typeface="標楷體" panose="03000509000000000000" pitchFamily="65" charset="-120"/>
                <a:ea typeface="標楷體" panose="03000509000000000000" pitchFamily="65" charset="-120"/>
              </a:rPr>
              <a:t>，均</a:t>
            </a:r>
            <a:r>
              <a:rPr lang="zh-TW" altLang="en-US" sz="2000" dirty="0">
                <a:latin typeface="標楷體" panose="03000509000000000000" pitchFamily="65" charset="-120"/>
                <a:ea typeface="標楷體" panose="03000509000000000000" pitchFamily="65" charset="-120"/>
              </a:rPr>
              <a:t>會造成人體工學上的危害。近來因工作壓力及人際關係之不當亦造成不 可忽視之危害，此部分多涉及心理及精神層面的問題，因此部分學者</a:t>
            </a:r>
            <a:r>
              <a:rPr lang="zh-TW" altLang="en-US" sz="2000" dirty="0" smtClean="0">
                <a:latin typeface="標楷體" panose="03000509000000000000" pitchFamily="65" charset="-120"/>
                <a:ea typeface="標楷體" panose="03000509000000000000" pitchFamily="65" charset="-120"/>
              </a:rPr>
              <a:t>提出第五</a:t>
            </a:r>
            <a:r>
              <a:rPr lang="zh-TW" altLang="en-US" sz="2000" dirty="0">
                <a:latin typeface="標楷體" panose="03000509000000000000" pitchFamily="65" charset="-120"/>
                <a:ea typeface="標楷體" panose="03000509000000000000" pitchFamily="65" charset="-120"/>
              </a:rPr>
              <a:t>種危害亦即「社會心理學危害」。</a:t>
            </a:r>
            <a:endParaRPr lang="en-US" altLang="zh-TW" sz="2000" dirty="0">
              <a:latin typeface="標楷體" panose="03000509000000000000" pitchFamily="65" charset="-120"/>
              <a:ea typeface="標楷體" panose="03000509000000000000" pitchFamily="65" charset="-120"/>
            </a:endParaRPr>
          </a:p>
          <a:p>
            <a:endParaRPr lang="en-US" altLang="zh-TW" dirty="0" smtClean="0"/>
          </a:p>
          <a:p>
            <a:endParaRPr lang="zh-TW" altLang="en-US" dirty="0"/>
          </a:p>
        </p:txBody>
      </p:sp>
    </p:spTree>
    <p:extLst>
      <p:ext uri="{BB962C8B-B14F-4D97-AF65-F5344CB8AC3E}">
        <p14:creationId xmlns:p14="http://schemas.microsoft.com/office/powerpoint/2010/main" val="3478157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828136" y="552091"/>
            <a:ext cx="7349706" cy="4924425"/>
          </a:xfrm>
          <a:prstGeom prst="rect">
            <a:avLst/>
          </a:prstGeom>
          <a:noFill/>
        </p:spPr>
        <p:txBody>
          <a:bodyPr wrap="square" rtlCol="0">
            <a:spAutoFit/>
          </a:bodyPr>
          <a:lstStyle/>
          <a:p>
            <a:r>
              <a:rPr lang="zh-TW" altLang="en-US" sz="2800" dirty="0">
                <a:latin typeface="標楷體" panose="03000509000000000000" pitchFamily="65" charset="-120"/>
                <a:ea typeface="標楷體" panose="03000509000000000000" pitchFamily="65" charset="-120"/>
              </a:rPr>
              <a:t>二、危害的</a:t>
            </a:r>
            <a:r>
              <a:rPr lang="zh-TW" altLang="en-US" sz="2800" dirty="0" smtClean="0">
                <a:latin typeface="標楷體" panose="03000509000000000000" pitchFamily="65" charset="-120"/>
                <a:ea typeface="標楷體" panose="03000509000000000000" pitchFamily="65" charset="-120"/>
              </a:rPr>
              <a:t>評估</a:t>
            </a:r>
            <a:endParaRPr lang="en-US" altLang="zh-TW" sz="1200"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 </a:t>
            </a:r>
            <a:r>
              <a:rPr lang="zh-TW" altLang="en-US" sz="28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危害</a:t>
            </a:r>
            <a:r>
              <a:rPr lang="zh-TW" altLang="en-US" sz="2000" dirty="0">
                <a:latin typeface="標楷體" panose="03000509000000000000" pitchFamily="65" charset="-120"/>
                <a:ea typeface="標楷體" panose="03000509000000000000" pitchFamily="65" charset="-120"/>
              </a:rPr>
              <a:t>的評估包括環境偵測及生物偵測。 </a:t>
            </a:r>
            <a:endParaRPr lang="en-US" altLang="zh-TW" sz="2000" dirty="0" smtClean="0">
              <a:latin typeface="標楷體" panose="03000509000000000000" pitchFamily="65" charset="-120"/>
              <a:ea typeface="標楷體" panose="03000509000000000000" pitchFamily="65" charset="-120"/>
            </a:endParaRPr>
          </a:p>
          <a:p>
            <a:endParaRPr lang="en-US" altLang="zh-TW" dirty="0" smtClean="0"/>
          </a:p>
          <a:p>
            <a:pPr marL="342900" indent="-342900">
              <a:buAutoNum type="arabicPeriod"/>
            </a:pPr>
            <a:r>
              <a:rPr lang="zh-TW" altLang="en-US" sz="2000" dirty="0" smtClean="0">
                <a:latin typeface="標楷體" panose="03000509000000000000" pitchFamily="65" charset="-120"/>
                <a:ea typeface="標楷體" panose="03000509000000000000" pitchFamily="65" charset="-120"/>
              </a:rPr>
              <a:t>環境</a:t>
            </a:r>
            <a:r>
              <a:rPr lang="zh-TW" altLang="en-US" sz="2000" dirty="0">
                <a:latin typeface="標楷體" panose="03000509000000000000" pitchFamily="65" charset="-120"/>
                <a:ea typeface="標楷體" panose="03000509000000000000" pitchFamily="65" charset="-120"/>
              </a:rPr>
              <a:t>偵測 </a:t>
            </a:r>
            <a:endParaRPr lang="en-US" altLang="zh-TW" sz="2000" dirty="0" smtClean="0">
              <a:latin typeface="標楷體" panose="03000509000000000000" pitchFamily="65" charset="-120"/>
              <a:ea typeface="標楷體" panose="03000509000000000000" pitchFamily="65" charset="-120"/>
            </a:endParaRPr>
          </a:p>
          <a:p>
            <a:endParaRPr lang="en-US" altLang="zh-TW" sz="1200" dirty="0" smtClean="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調查</a:t>
            </a:r>
            <a:r>
              <a:rPr lang="zh-TW" altLang="en-US" sz="2000" dirty="0">
                <a:latin typeface="標楷體" panose="03000509000000000000" pitchFamily="65" charset="-120"/>
                <a:ea typeface="標楷體" panose="03000509000000000000" pitchFamily="65" charset="-120"/>
              </a:rPr>
              <a:t>何種汙染物、有害物、物理危害因子存在；發生源及其危害性</a:t>
            </a:r>
            <a:r>
              <a:rPr lang="zh-TW" altLang="en-US" sz="2000" dirty="0" smtClean="0">
                <a:latin typeface="標楷體" panose="03000509000000000000" pitchFamily="65" charset="-120"/>
                <a:ea typeface="標楷體" panose="03000509000000000000" pitchFamily="65" charset="-120"/>
              </a:rPr>
              <a:t>，並</a:t>
            </a:r>
            <a:r>
              <a:rPr lang="zh-TW" altLang="en-US" sz="2000" dirty="0">
                <a:latin typeface="標楷體" panose="03000509000000000000" pitchFamily="65" charset="-120"/>
                <a:ea typeface="標楷體" panose="03000509000000000000" pitchFamily="65" charset="-120"/>
              </a:rPr>
              <a:t>測定其濃度高、低或數量大小，以評估其是否超過容許濃度或容許暴露 量之規定。 </a:t>
            </a:r>
            <a:endParaRPr lang="en-US" altLang="zh-TW" sz="2000" dirty="0" smtClean="0">
              <a:latin typeface="標楷體" panose="03000509000000000000" pitchFamily="65" charset="-120"/>
              <a:ea typeface="標楷體" panose="03000509000000000000" pitchFamily="65" charset="-120"/>
            </a:endParaRPr>
          </a:p>
          <a:p>
            <a:endParaRPr lang="en-US" altLang="zh-TW" sz="2000" dirty="0" smtClean="0">
              <a:latin typeface="標楷體" panose="03000509000000000000" pitchFamily="65" charset="-120"/>
              <a:ea typeface="標楷體" panose="03000509000000000000" pitchFamily="65" charset="-120"/>
            </a:endParaRPr>
          </a:p>
          <a:p>
            <a:r>
              <a:rPr lang="en-US" altLang="zh-TW" sz="2000" dirty="0" smtClean="0">
                <a:latin typeface="標楷體" panose="03000509000000000000" pitchFamily="65" charset="-120"/>
                <a:ea typeface="標楷體" panose="03000509000000000000" pitchFamily="65" charset="-120"/>
              </a:rPr>
              <a:t>2</a:t>
            </a:r>
            <a:r>
              <a:rPr lang="en-US" altLang="zh-TW" sz="2000" dirty="0">
                <a:latin typeface="標楷體" panose="03000509000000000000" pitchFamily="65" charset="-120"/>
                <a:ea typeface="標楷體" panose="03000509000000000000" pitchFamily="65" charset="-120"/>
              </a:rPr>
              <a:t>. </a:t>
            </a:r>
            <a:r>
              <a:rPr lang="zh-TW" altLang="en-US" sz="2000" dirty="0">
                <a:latin typeface="標楷體" panose="03000509000000000000" pitchFamily="65" charset="-120"/>
                <a:ea typeface="標楷體" panose="03000509000000000000" pitchFamily="65" charset="-120"/>
              </a:rPr>
              <a:t>生物</a:t>
            </a:r>
            <a:r>
              <a:rPr lang="zh-TW" altLang="en-US" sz="2000" dirty="0" smtClean="0">
                <a:latin typeface="標楷體" panose="03000509000000000000" pitchFamily="65" charset="-120"/>
                <a:ea typeface="標楷體" panose="03000509000000000000" pitchFamily="65" charset="-120"/>
              </a:rPr>
              <a:t>偵測</a:t>
            </a:r>
            <a:endParaRPr lang="en-US" altLang="zh-TW" sz="2000" dirty="0">
              <a:latin typeface="標楷體" panose="03000509000000000000" pitchFamily="65" charset="-120"/>
              <a:ea typeface="標楷體" panose="03000509000000000000" pitchFamily="65" charset="-120"/>
            </a:endParaRPr>
          </a:p>
          <a:p>
            <a:endParaRPr lang="en-US" altLang="zh-TW" sz="2000" dirty="0" smtClean="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用以</a:t>
            </a:r>
            <a:r>
              <a:rPr lang="zh-TW" altLang="en-US" sz="2000" dirty="0">
                <a:latin typeface="標楷體" panose="03000509000000000000" pitchFamily="65" charset="-120"/>
                <a:ea typeface="標楷體" panose="03000509000000000000" pitchFamily="65" charset="-120"/>
              </a:rPr>
              <a:t>偵測人體暴露有害物之累積情形；主要係採取勞工之血液或尿液 等檢體，分析其毒物或代謝物之含量作為有害物吸收程度之一種指標，</a:t>
            </a:r>
            <a:r>
              <a:rPr lang="zh-TW" altLang="en-US" sz="2000" dirty="0" smtClean="0">
                <a:latin typeface="標楷體" panose="03000509000000000000" pitchFamily="65" charset="-120"/>
                <a:ea typeface="標楷體" panose="03000509000000000000" pitchFamily="65" charset="-120"/>
              </a:rPr>
              <a:t>或測定</a:t>
            </a:r>
            <a:r>
              <a:rPr lang="zh-TW" altLang="en-US" sz="2000" dirty="0">
                <a:latin typeface="標楷體" panose="03000509000000000000" pitchFamily="65" charset="-120"/>
                <a:ea typeface="標楷體" panose="03000509000000000000" pitchFamily="65" charset="-120"/>
              </a:rPr>
              <a:t>所吸收的毒物影響勞工體內新陳代謝之程度。如砷可由毛髮中檢出</a:t>
            </a:r>
            <a:r>
              <a:rPr lang="zh-TW" altLang="en-US" sz="2000" dirty="0" smtClean="0">
                <a:latin typeface="標楷體" panose="03000509000000000000" pitchFamily="65" charset="-120"/>
                <a:ea typeface="標楷體" panose="03000509000000000000" pitchFamily="65" charset="-120"/>
              </a:rPr>
              <a:t>；鉛</a:t>
            </a:r>
            <a:r>
              <a:rPr lang="zh-TW" altLang="en-US" sz="2000" dirty="0">
                <a:latin typeface="標楷體" panose="03000509000000000000" pitchFamily="65" charset="-120"/>
                <a:ea typeface="標楷體" panose="03000509000000000000" pitchFamily="65" charset="-120"/>
              </a:rPr>
              <a:t>可由血中或尿中檢測到。</a:t>
            </a:r>
          </a:p>
        </p:txBody>
      </p:sp>
    </p:spTree>
    <p:extLst>
      <p:ext uri="{BB962C8B-B14F-4D97-AF65-F5344CB8AC3E}">
        <p14:creationId xmlns:p14="http://schemas.microsoft.com/office/powerpoint/2010/main" val="1525239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715992" y="465826"/>
            <a:ext cx="7513608" cy="5170646"/>
          </a:xfrm>
          <a:prstGeom prst="rect">
            <a:avLst/>
          </a:prstGeom>
          <a:noFill/>
        </p:spPr>
        <p:txBody>
          <a:bodyPr wrap="square" rtlCol="0">
            <a:spAutoFit/>
          </a:bodyPr>
          <a:lstStyle/>
          <a:p>
            <a:r>
              <a:rPr lang="zh-TW" altLang="en-US" sz="2800" dirty="0">
                <a:latin typeface="標楷體" panose="03000509000000000000" pitchFamily="65" charset="-120"/>
                <a:ea typeface="標楷體" panose="03000509000000000000" pitchFamily="65" charset="-120"/>
              </a:rPr>
              <a:t>三、危害控制 </a:t>
            </a:r>
            <a:endParaRPr lang="en-US" altLang="zh-TW" sz="28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  不同</a:t>
            </a:r>
            <a:r>
              <a:rPr lang="zh-TW" altLang="en-US" sz="2000" dirty="0">
                <a:latin typeface="標楷體" panose="03000509000000000000" pitchFamily="65" charset="-120"/>
                <a:ea typeface="標楷體" panose="03000509000000000000" pitchFamily="65" charset="-120"/>
              </a:rPr>
              <a:t>的事業單位，可能有其特殊的危害問題或特定的危害程度。</a:t>
            </a:r>
            <a:r>
              <a:rPr lang="zh-TW" altLang="en-US" sz="2000" dirty="0" smtClean="0">
                <a:latin typeface="標楷體" panose="03000509000000000000" pitchFamily="65" charset="-120"/>
                <a:ea typeface="標楷體" panose="03000509000000000000" pitchFamily="65" charset="-120"/>
              </a:rPr>
              <a:t>至於應</a:t>
            </a:r>
            <a:r>
              <a:rPr lang="zh-TW" altLang="en-US" sz="2000" dirty="0">
                <a:latin typeface="標楷體" panose="03000509000000000000" pitchFamily="65" charset="-120"/>
                <a:ea typeface="標楷體" panose="03000509000000000000" pitchFamily="65" charset="-120"/>
              </a:rPr>
              <a:t>採取怎樣的管理措施，要看危害物的性質及其進入人體的途徑等之不同 而異。但大體來說，不外乎工程管制 </a:t>
            </a:r>
            <a:r>
              <a:rPr lang="en-US" altLang="zh-TW" sz="2000" dirty="0">
                <a:latin typeface="標楷體" panose="03000509000000000000" pitchFamily="65" charset="-120"/>
                <a:ea typeface="標楷體" panose="03000509000000000000" pitchFamily="65" charset="-120"/>
              </a:rPr>
              <a:t>(engineering control)</a:t>
            </a:r>
            <a:r>
              <a:rPr lang="zh-TW" altLang="en-US" sz="2000" dirty="0">
                <a:latin typeface="標楷體" panose="03000509000000000000" pitchFamily="65" charset="-120"/>
                <a:ea typeface="標楷體" panose="03000509000000000000" pitchFamily="65" charset="-120"/>
              </a:rPr>
              <a:t>、行政管制 </a:t>
            </a:r>
            <a:r>
              <a:rPr lang="en-US" altLang="zh-TW" sz="2000" dirty="0">
                <a:latin typeface="標楷體" panose="03000509000000000000" pitchFamily="65" charset="-120"/>
                <a:ea typeface="標楷體" panose="03000509000000000000" pitchFamily="65" charset="-120"/>
              </a:rPr>
              <a:t>(administrative control)</a:t>
            </a:r>
            <a:r>
              <a:rPr lang="zh-TW" altLang="en-US" sz="2000" dirty="0">
                <a:latin typeface="標楷體" panose="03000509000000000000" pitchFamily="65" charset="-120"/>
                <a:ea typeface="標楷體" panose="03000509000000000000" pitchFamily="65" charset="-120"/>
              </a:rPr>
              <a:t>和健康管制</a:t>
            </a:r>
            <a:r>
              <a:rPr lang="en-US" altLang="zh-TW" sz="2000" dirty="0">
                <a:latin typeface="標楷體" panose="03000509000000000000" pitchFamily="65" charset="-120"/>
                <a:ea typeface="標楷體" panose="03000509000000000000" pitchFamily="65" charset="-120"/>
              </a:rPr>
              <a:t>(medical control)</a:t>
            </a:r>
            <a:r>
              <a:rPr lang="zh-TW" altLang="en-US" sz="2000" dirty="0">
                <a:latin typeface="標楷體" panose="03000509000000000000" pitchFamily="65" charset="-120"/>
                <a:ea typeface="標楷體" panose="03000509000000000000" pitchFamily="65" charset="-120"/>
              </a:rPr>
              <a:t>等方面</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endParaRPr lang="en-US" altLang="zh-TW" dirty="0" smtClean="0"/>
          </a:p>
          <a:p>
            <a:r>
              <a:rPr lang="zh-TW" altLang="en-US" dirty="0" smtClean="0"/>
              <a:t> </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一</a:t>
            </a: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工程</a:t>
            </a:r>
            <a:r>
              <a:rPr lang="zh-TW" altLang="en-US" sz="2400" dirty="0" smtClean="0">
                <a:latin typeface="標楷體" panose="03000509000000000000" pitchFamily="65" charset="-120"/>
                <a:ea typeface="標楷體" panose="03000509000000000000" pitchFamily="65" charset="-120"/>
              </a:rPr>
              <a:t>管制</a:t>
            </a:r>
            <a:endParaRPr lang="en-US" altLang="zh-TW" sz="2400" dirty="0" smtClean="0">
              <a:latin typeface="標楷體" panose="03000509000000000000" pitchFamily="65" charset="-120"/>
              <a:ea typeface="標楷體" panose="03000509000000000000" pitchFamily="65" charset="-120"/>
            </a:endParaRPr>
          </a:p>
          <a:p>
            <a:r>
              <a:rPr lang="zh-TW" altLang="en-US" dirty="0" smtClean="0"/>
              <a:t> </a:t>
            </a:r>
            <a:r>
              <a:rPr lang="zh-TW" altLang="en-US" sz="2000" dirty="0" smtClean="0">
                <a:latin typeface="標楷體" panose="03000509000000000000" pitchFamily="65" charset="-120"/>
                <a:ea typeface="標楷體" panose="03000509000000000000" pitchFamily="65" charset="-120"/>
              </a:rPr>
              <a:t>所謂</a:t>
            </a:r>
            <a:r>
              <a:rPr lang="zh-TW" altLang="en-US" sz="2000" dirty="0">
                <a:latin typeface="標楷體" panose="03000509000000000000" pitchFamily="65" charset="-120"/>
                <a:ea typeface="標楷體" panose="03000509000000000000" pitchFamily="65" charset="-120"/>
              </a:rPr>
              <a:t>工程管制，即係用工程方法來管制危害，其方法為</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 </a:t>
            </a:r>
            <a:endParaRPr lang="en-US" altLang="zh-TW" sz="2000" dirty="0" smtClean="0">
              <a:latin typeface="標楷體" panose="03000509000000000000" pitchFamily="65" charset="-120"/>
              <a:ea typeface="標楷體" panose="03000509000000000000" pitchFamily="65" charset="-120"/>
            </a:endParaRPr>
          </a:p>
          <a:p>
            <a:r>
              <a:rPr lang="en-US" altLang="zh-TW" sz="2000" dirty="0" smtClean="0">
                <a:latin typeface="標楷體" panose="03000509000000000000" pitchFamily="65" charset="-120"/>
                <a:ea typeface="標楷體" panose="03000509000000000000" pitchFamily="65" charset="-120"/>
              </a:rPr>
              <a:t>1</a:t>
            </a:r>
            <a:r>
              <a:rPr lang="en-US" altLang="zh-TW" sz="2000" dirty="0">
                <a:latin typeface="標楷體" panose="03000509000000000000" pitchFamily="65" charset="-120"/>
                <a:ea typeface="標楷體" panose="03000509000000000000" pitchFamily="65" charset="-120"/>
              </a:rPr>
              <a:t>. </a:t>
            </a:r>
            <a:r>
              <a:rPr lang="zh-TW" altLang="en-US" sz="2000" dirty="0">
                <a:latin typeface="標楷體" panose="03000509000000000000" pitchFamily="65" charset="-120"/>
                <a:ea typeface="標楷體" panose="03000509000000000000" pitchFamily="65" charset="-120"/>
              </a:rPr>
              <a:t>取代</a:t>
            </a:r>
            <a:r>
              <a:rPr lang="en-US" altLang="zh-TW" sz="2000" dirty="0">
                <a:latin typeface="標楷體" panose="03000509000000000000" pitchFamily="65" charset="-120"/>
                <a:ea typeface="標楷體" panose="03000509000000000000" pitchFamily="65" charset="-120"/>
              </a:rPr>
              <a:t>(substitution)</a:t>
            </a:r>
            <a:r>
              <a:rPr lang="zh-TW" altLang="en-US" sz="2000" dirty="0">
                <a:latin typeface="標楷體" panose="03000509000000000000" pitchFamily="65" charset="-120"/>
                <a:ea typeface="標楷體" panose="03000509000000000000" pitchFamily="65" charset="-120"/>
              </a:rPr>
              <a:t>：用無毒或低毒性物質來代替高毒或劇毒物質，謂 之取代。取代為消除或減低危害的最好方法，故應優先予以考慮</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 </a:t>
            </a:r>
            <a:endParaRPr lang="en-US" altLang="zh-TW" sz="2000" dirty="0" smtClean="0">
              <a:latin typeface="標楷體" panose="03000509000000000000" pitchFamily="65" charset="-120"/>
              <a:ea typeface="標楷體" panose="03000509000000000000" pitchFamily="65" charset="-120"/>
            </a:endParaRPr>
          </a:p>
          <a:p>
            <a:r>
              <a:rPr lang="en-US" altLang="zh-TW" sz="2000" dirty="0" smtClean="0">
                <a:latin typeface="標楷體" panose="03000509000000000000" pitchFamily="65" charset="-120"/>
                <a:ea typeface="標楷體" panose="03000509000000000000" pitchFamily="65" charset="-120"/>
              </a:rPr>
              <a:t>2</a:t>
            </a:r>
            <a:r>
              <a:rPr lang="en-US" altLang="zh-TW" sz="2000" dirty="0">
                <a:latin typeface="標楷體" panose="03000509000000000000" pitchFamily="65" charset="-120"/>
                <a:ea typeface="標楷體" panose="03000509000000000000" pitchFamily="65" charset="-120"/>
              </a:rPr>
              <a:t>. </a:t>
            </a:r>
            <a:r>
              <a:rPr lang="zh-TW" altLang="en-US" sz="2000" dirty="0">
                <a:latin typeface="標楷體" panose="03000509000000000000" pitchFamily="65" charset="-120"/>
                <a:ea typeface="標楷體" panose="03000509000000000000" pitchFamily="65" charset="-120"/>
              </a:rPr>
              <a:t>密閉</a:t>
            </a:r>
            <a:r>
              <a:rPr lang="en-US" altLang="zh-TW" sz="2000" dirty="0">
                <a:latin typeface="標楷體" panose="03000509000000000000" pitchFamily="65" charset="-120"/>
                <a:ea typeface="標楷體" panose="03000509000000000000" pitchFamily="65" charset="-120"/>
              </a:rPr>
              <a:t>(total enclose)</a:t>
            </a:r>
            <a:r>
              <a:rPr lang="zh-TW" altLang="en-US" sz="2000" dirty="0">
                <a:latin typeface="標楷體" panose="03000509000000000000" pitchFamily="65" charset="-120"/>
                <a:ea typeface="標楷體" panose="03000509000000000000" pitchFamily="65" charset="-120"/>
              </a:rPr>
              <a:t>：所謂密閉，即係藉機械化或自動化，而使勞工免 於與毒物或致癌物質相接觸。</a:t>
            </a:r>
          </a:p>
        </p:txBody>
      </p:sp>
    </p:spTree>
    <p:extLst>
      <p:ext uri="{BB962C8B-B14F-4D97-AF65-F5344CB8AC3E}">
        <p14:creationId xmlns:p14="http://schemas.microsoft.com/office/powerpoint/2010/main" val="2735443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569343" y="422694"/>
            <a:ext cx="7979434" cy="6247864"/>
          </a:xfrm>
          <a:prstGeom prst="rect">
            <a:avLst/>
          </a:prstGeom>
          <a:noFill/>
        </p:spPr>
        <p:txBody>
          <a:bodyPr wrap="square" rtlCol="0">
            <a:spAutoFit/>
          </a:bodyPr>
          <a:lstStyle/>
          <a:p>
            <a:r>
              <a:rPr lang="en-US" altLang="zh-TW" sz="2000" dirty="0">
                <a:latin typeface="標楷體" panose="03000509000000000000" pitchFamily="65" charset="-120"/>
                <a:ea typeface="標楷體" panose="03000509000000000000" pitchFamily="65" charset="-120"/>
              </a:rPr>
              <a:t>3</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局部</a:t>
            </a:r>
            <a:r>
              <a:rPr lang="zh-TW" altLang="en-US" sz="2000" dirty="0">
                <a:latin typeface="標楷體" panose="03000509000000000000" pitchFamily="65" charset="-120"/>
                <a:ea typeface="標楷體" panose="03000509000000000000" pitchFamily="65" charset="-120"/>
              </a:rPr>
              <a:t>排氣</a:t>
            </a:r>
            <a:r>
              <a:rPr lang="en-US" altLang="zh-TW" sz="2000" dirty="0">
                <a:latin typeface="標楷體" panose="03000509000000000000" pitchFamily="65" charset="-120"/>
                <a:ea typeface="標楷體" panose="03000509000000000000" pitchFamily="65" charset="-120"/>
              </a:rPr>
              <a:t>(local exhaust ventilation)</a:t>
            </a:r>
            <a:r>
              <a:rPr lang="zh-TW" altLang="en-US" sz="2000" dirty="0">
                <a:latin typeface="標楷體" panose="03000509000000000000" pitchFamily="65" charset="-120"/>
                <a:ea typeface="標楷體" panose="03000509000000000000" pitchFamily="65" charset="-120"/>
              </a:rPr>
              <a:t>：裝置局部排氣設施，可將各種 空氣汙染物，於其發生源之處先將之排除，而不容其抵達勞工呼吸區</a:t>
            </a:r>
            <a:r>
              <a:rPr lang="zh-TW" altLang="en-US" sz="2000" dirty="0" smtClean="0">
                <a:latin typeface="標楷體" panose="03000509000000000000" pitchFamily="65" charset="-120"/>
                <a:ea typeface="標楷體" panose="03000509000000000000" pitchFamily="65" charset="-120"/>
              </a:rPr>
              <a:t>之可能。</a:t>
            </a:r>
            <a:endParaRPr lang="en-US" altLang="zh-TW" sz="2000" dirty="0" smtClean="0">
              <a:latin typeface="標楷體" panose="03000509000000000000" pitchFamily="65" charset="-120"/>
              <a:ea typeface="標楷體" panose="03000509000000000000" pitchFamily="65" charset="-120"/>
            </a:endParaRPr>
          </a:p>
          <a:p>
            <a:endParaRPr lang="en-US" altLang="zh-TW" sz="2000" dirty="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 </a:t>
            </a:r>
            <a:r>
              <a:rPr lang="en-US" altLang="zh-TW" sz="2000" dirty="0">
                <a:latin typeface="標楷體" panose="03000509000000000000" pitchFamily="65" charset="-120"/>
                <a:ea typeface="標楷體" panose="03000509000000000000" pitchFamily="65" charset="-120"/>
              </a:rPr>
              <a:t>4</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整體</a:t>
            </a:r>
            <a:r>
              <a:rPr lang="zh-TW" altLang="en-US" sz="2000" dirty="0">
                <a:latin typeface="標楷體" panose="03000509000000000000" pitchFamily="65" charset="-120"/>
                <a:ea typeface="標楷體" panose="03000509000000000000" pitchFamily="65" charset="-120"/>
              </a:rPr>
              <a:t>換氣</a:t>
            </a:r>
            <a:r>
              <a:rPr lang="en-US" altLang="zh-TW" sz="2000" dirty="0">
                <a:latin typeface="標楷體" panose="03000509000000000000" pitchFamily="65" charset="-120"/>
                <a:ea typeface="標楷體" panose="03000509000000000000" pitchFamily="65" charset="-120"/>
              </a:rPr>
              <a:t>(general or dilution ventilation)</a:t>
            </a:r>
            <a:r>
              <a:rPr lang="zh-TW" altLang="en-US" sz="2000" dirty="0">
                <a:latin typeface="標楷體" panose="03000509000000000000" pitchFamily="65" charset="-120"/>
                <a:ea typeface="標楷體" panose="03000509000000000000" pitchFamily="65" charset="-120"/>
              </a:rPr>
              <a:t>：工作房之整體換氣，乃不 斷引進足量的新鮮空氣，而使熱和各種空氣汙染物及時排除、稀釋，以 確保工作房內的危害不逾某一水準</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endParaRPr lang="en-US" altLang="zh-TW" sz="2000" dirty="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 </a:t>
            </a:r>
            <a:r>
              <a:rPr lang="en-US" altLang="zh-TW" sz="2000" dirty="0">
                <a:latin typeface="標楷體" panose="03000509000000000000" pitchFamily="65" charset="-120"/>
                <a:ea typeface="標楷體" panose="03000509000000000000" pitchFamily="65" charset="-120"/>
              </a:rPr>
              <a:t>5</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改變</a:t>
            </a:r>
            <a:r>
              <a:rPr lang="zh-TW" altLang="en-US" sz="2000" dirty="0">
                <a:latin typeface="標楷體" panose="03000509000000000000" pitchFamily="65" charset="-120"/>
                <a:ea typeface="標楷體" panose="03000509000000000000" pitchFamily="65" charset="-120"/>
              </a:rPr>
              <a:t>製程</a:t>
            </a:r>
            <a:r>
              <a:rPr lang="en-US" altLang="zh-TW" sz="2000" dirty="0">
                <a:latin typeface="標楷體" panose="03000509000000000000" pitchFamily="65" charset="-120"/>
                <a:ea typeface="標楷體" panose="03000509000000000000" pitchFamily="65" charset="-120"/>
              </a:rPr>
              <a:t>(change processes)</a:t>
            </a:r>
            <a:r>
              <a:rPr lang="zh-TW" altLang="en-US" sz="2000" dirty="0">
                <a:latin typeface="標楷體" panose="03000509000000000000" pitchFamily="65" charset="-120"/>
                <a:ea typeface="標楷體" panose="03000509000000000000" pitchFamily="65" charset="-120"/>
              </a:rPr>
              <a:t>：某些作業方法或程序易產生有害物之散 布者，如粉塵作業可改為濕式作業則可抑制粉塵之產生</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endParaRPr lang="en-US" altLang="zh-TW" sz="2000" dirty="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 </a:t>
            </a:r>
            <a:r>
              <a:rPr lang="en-US" altLang="zh-TW" sz="2000" dirty="0">
                <a:latin typeface="標楷體" panose="03000509000000000000" pitchFamily="65" charset="-120"/>
                <a:ea typeface="標楷體" panose="03000509000000000000" pitchFamily="65" charset="-120"/>
              </a:rPr>
              <a:t>6</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作業</a:t>
            </a:r>
            <a:r>
              <a:rPr lang="zh-TW" altLang="en-US" sz="2000" dirty="0">
                <a:latin typeface="標楷體" panose="03000509000000000000" pitchFamily="65" charset="-120"/>
                <a:ea typeface="標楷體" panose="03000509000000000000" pitchFamily="65" charset="-120"/>
              </a:rPr>
              <a:t>之隔離</a:t>
            </a:r>
            <a:r>
              <a:rPr lang="en-US" altLang="zh-TW" sz="2000" dirty="0">
                <a:latin typeface="標楷體" panose="03000509000000000000" pitchFamily="65" charset="-120"/>
                <a:ea typeface="標楷體" panose="03000509000000000000" pitchFamily="65" charset="-120"/>
              </a:rPr>
              <a:t>(segregation of a process)</a:t>
            </a:r>
            <a:r>
              <a:rPr lang="zh-TW" altLang="en-US" sz="2000" dirty="0">
                <a:latin typeface="標楷體" panose="03000509000000000000" pitchFamily="65" charset="-120"/>
                <a:ea typeface="標楷體" panose="03000509000000000000" pitchFamily="65" charset="-120"/>
              </a:rPr>
              <a:t>：作業之隔離，可使暴露僅</a:t>
            </a:r>
            <a:r>
              <a:rPr lang="zh-TW" altLang="en-US" sz="2000" dirty="0" smtClean="0">
                <a:latin typeface="標楷體" panose="03000509000000000000" pitchFamily="65" charset="-120"/>
                <a:ea typeface="標楷體" panose="03000509000000000000" pitchFamily="65" charset="-120"/>
              </a:rPr>
              <a:t>限於</a:t>
            </a:r>
            <a:r>
              <a:rPr lang="zh-TW" altLang="en-US" sz="2000" dirty="0">
                <a:latin typeface="標楷體" panose="03000509000000000000" pitchFamily="65" charset="-120"/>
                <a:ea typeface="標楷體" panose="03000509000000000000" pitchFamily="65" charset="-120"/>
              </a:rPr>
              <a:t>少數特定的工作人員</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endParaRPr lang="en-US" altLang="zh-TW" sz="2000" dirty="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 </a:t>
            </a:r>
            <a:r>
              <a:rPr lang="en-US" altLang="zh-TW" sz="2000" dirty="0">
                <a:latin typeface="標楷體" panose="03000509000000000000" pitchFamily="65" charset="-120"/>
                <a:ea typeface="標楷體" panose="03000509000000000000" pitchFamily="65" charset="-120"/>
              </a:rPr>
              <a:t>7</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廠房</a:t>
            </a:r>
            <a:r>
              <a:rPr lang="zh-TW" altLang="en-US" sz="2000" dirty="0">
                <a:latin typeface="標楷體" panose="03000509000000000000" pitchFamily="65" charset="-120"/>
                <a:ea typeface="標楷體" panose="03000509000000000000" pitchFamily="65" charset="-120"/>
              </a:rPr>
              <a:t>之設計</a:t>
            </a:r>
            <a:r>
              <a:rPr lang="en-US" altLang="zh-TW" sz="2000" dirty="0">
                <a:latin typeface="標楷體" panose="03000509000000000000" pitchFamily="65" charset="-120"/>
                <a:ea typeface="標楷體" panose="03000509000000000000" pitchFamily="65" charset="-120"/>
              </a:rPr>
              <a:t>(plant design)</a:t>
            </a:r>
            <a:r>
              <a:rPr lang="zh-TW" altLang="en-US" sz="2000" dirty="0">
                <a:latin typeface="標楷體" panose="03000509000000000000" pitchFamily="65" charset="-120"/>
                <a:ea typeface="標楷體" panose="03000509000000000000" pitchFamily="65" charset="-120"/>
              </a:rPr>
              <a:t>：很多職業病的預防，均應始自新建廠房</a:t>
            </a:r>
            <a:r>
              <a:rPr lang="zh-TW" altLang="en-US" sz="2000" dirty="0" smtClean="0">
                <a:latin typeface="標楷體" panose="03000509000000000000" pitchFamily="65" charset="-120"/>
                <a:ea typeface="標楷體" panose="03000509000000000000" pitchFamily="65" charset="-120"/>
              </a:rPr>
              <a:t>之設計</a:t>
            </a:r>
            <a:r>
              <a:rPr lang="zh-TW" altLang="en-US" sz="2000" dirty="0">
                <a:latin typeface="標楷體" panose="03000509000000000000" pitchFamily="65" charset="-120"/>
                <a:ea typeface="標楷體" panose="03000509000000000000" pitchFamily="65" charset="-120"/>
              </a:rPr>
              <a:t>階段，修改舊廠房使符合規定的要求往往所費太多，而不合經濟</a:t>
            </a:r>
            <a:r>
              <a:rPr lang="zh-TW" altLang="en-US" sz="2000" dirty="0" smtClean="0">
                <a:latin typeface="標楷體" panose="03000509000000000000" pitchFamily="65" charset="-120"/>
                <a:ea typeface="標楷體" panose="03000509000000000000" pitchFamily="65" charset="-120"/>
              </a:rPr>
              <a:t>原則。</a:t>
            </a:r>
            <a:endParaRPr lang="en-US" altLang="zh-TW" sz="2000" dirty="0" smtClean="0">
              <a:latin typeface="標楷體" panose="03000509000000000000" pitchFamily="65" charset="-120"/>
              <a:ea typeface="標楷體" panose="03000509000000000000" pitchFamily="65" charset="-120"/>
            </a:endParaRPr>
          </a:p>
          <a:p>
            <a:endParaRPr lang="en-US" altLang="zh-TW" sz="2000" dirty="0">
              <a:latin typeface="標楷體" panose="03000509000000000000" pitchFamily="65" charset="-120"/>
              <a:ea typeface="標楷體" panose="03000509000000000000" pitchFamily="65" charset="-120"/>
            </a:endParaRPr>
          </a:p>
          <a:p>
            <a:endParaRPr lang="en-US" altLang="zh-TW" sz="2000" dirty="0" smtClean="0">
              <a:latin typeface="標楷體" panose="03000509000000000000" pitchFamily="65" charset="-120"/>
              <a:ea typeface="標楷體" panose="03000509000000000000" pitchFamily="65" charset="-120"/>
            </a:endParaRPr>
          </a:p>
          <a:p>
            <a:endParaRPr lang="zh-TW" altLang="en-US" sz="2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877289700"/>
      </p:ext>
    </p:extLst>
  </p:cSld>
  <p:clrMapOvr>
    <a:masterClrMapping/>
  </p:clrMapOvr>
</p:sld>
</file>

<file path=ppt/theme/theme1.xml><?xml version="1.0" encoding="utf-8"?>
<a:theme xmlns:a="http://schemas.openxmlformats.org/drawingml/2006/main" name="DataKnit_Vincent佈景主題(4x3)">
  <a:themeElements>
    <a:clrScheme name="跑馬燈">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rgbClr val="FF0000"/>
          </a:solidFill>
        </a:ln>
        <a:scene3d>
          <a:camera prst="orthographicFront"/>
          <a:lightRig rig="threePt" dir="t"/>
        </a:scene3d>
        <a:sp3d/>
      </a:spPr>
      <a:bodyPr wrap="square" rtlCol="0" anchor="ctr">
        <a:spAutoFit/>
        <a:flatTx/>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ataKnit_Vincent佈景主題(4x3)" id="{92D4BE1E-588E-4D8F-8735-1763F4DED75D}" vid="{7CEAE828-FA4E-442E-8B38-87695992D9F8}"/>
    </a:ext>
  </a:extLst>
</a:theme>
</file>

<file path=docProps/app.xml><?xml version="1.0" encoding="utf-8"?>
<Properties xmlns="http://schemas.openxmlformats.org/officeDocument/2006/extended-properties" xmlns:vt="http://schemas.openxmlformats.org/officeDocument/2006/docPropsVTypes">
  <Template>DataKnit_Vincent佈景主題(4x3)</Template>
  <TotalTime>34602</TotalTime>
  <Words>3077</Words>
  <Application>Microsoft Office PowerPoint</Application>
  <PresentationFormat>如螢幕大小 (4:3)</PresentationFormat>
  <Paragraphs>294</Paragraphs>
  <Slides>27</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27</vt:i4>
      </vt:variant>
    </vt:vector>
  </HeadingPairs>
  <TitlesOfParts>
    <vt:vector size="34" baseType="lpstr">
      <vt:lpstr>微軟正黑體</vt:lpstr>
      <vt:lpstr>新細明體</vt:lpstr>
      <vt:lpstr>標楷體</vt:lpstr>
      <vt:lpstr>Arial</vt:lpstr>
      <vt:lpstr>Calibri</vt:lpstr>
      <vt:lpstr>Wingdings 2</vt:lpstr>
      <vt:lpstr>DataKnit_Vincent佈景主題(4x3)</vt:lpstr>
      <vt:lpstr>危 害 預 知</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吳建政 Vincent</dc:creator>
  <cp:lastModifiedBy>DK</cp:lastModifiedBy>
  <cp:revision>203</cp:revision>
  <dcterms:created xsi:type="dcterms:W3CDTF">2017-05-05T05:27:32Z</dcterms:created>
  <dcterms:modified xsi:type="dcterms:W3CDTF">2021-01-25T09:19:22Z</dcterms:modified>
</cp:coreProperties>
</file>